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Sifonn" charset="1" panose="00000000000000000000"/>
      <p:regular r:id="rId58"/>
    </p:embeddedFont>
    <p:embeddedFont>
      <p:font typeface="Arial Bold" charset="1" panose="020B0802020202020204"/>
      <p:regular r:id="rId59"/>
    </p:embeddedFont>
    <p:embeddedFont>
      <p:font typeface="Poppins" charset="1" panose="00000500000000000000"/>
      <p:regular r:id="rId60"/>
    </p:embeddedFont>
    <p:embeddedFont>
      <p:font typeface="Poppins Bold" charset="1" panose="00000800000000000000"/>
      <p:regular r:id="rId61"/>
    </p:embeddedFont>
    <p:embeddedFont>
      <p:font typeface="Arial" charset="1" panose="020B0502020202020204"/>
      <p:regular r:id="rId62"/>
    </p:embeddedFont>
    <p:embeddedFont>
      <p:font typeface="Noto Serif Display" charset="1" panose="02020502080505020204"/>
      <p:regular r:id="rId63"/>
    </p:embeddedFont>
    <p:embeddedFont>
      <p:font typeface="Poppins Italics" charset="1" panose="000005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.png" Type="http://schemas.openxmlformats.org/officeDocument/2006/relationships/image"/><Relationship Id="rId5" Target="../media/image48.jpe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jpeg" Type="http://schemas.openxmlformats.org/officeDocument/2006/relationships/image"/><Relationship Id="rId13" Target="../media/image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https://hocict-my.sharepoint.com/:b:/r/personal/nakhuong_hocict_edu_vn/Documents/0-TEACHING/FPT%20Univ/RL/HK242/Sample%20assmt%20submission/Assignment-CO2011-CSE241-2312046_2313233_2310687_2313348_2310936.pdf?csf=1&amp;web=1&amp;e=1pJnp0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8.png" Type="http://schemas.openxmlformats.org/officeDocument/2006/relationships/image"/><Relationship Id="rId6" Target="../media/image55.png" Type="http://schemas.openxmlformats.org/officeDocument/2006/relationships/image"/><Relationship Id="rId7" Target="https://hocict-my.sharepoint.com/:b:/r/personal/nakhuong_hocict_edu_vn/Documents/0-TEACHING/FPT%20Univ/RL/HK242/Sample%20assmt%20submission/Assignment-CO2011-CSE241-2312046_2313233_2310687_2313348_2310936.pdf?csf=1&amp;web=1&amp;e=G4aYye" TargetMode="External" Type="http://schemas.openxmlformats.org/officeDocument/2006/relationships/hyperlink"/><Relationship Id="rId8" Target="https://hocict-my.sharepoint.com/:b:/r/personal/nakhuong_hocict_edu_vn/Documents/0-TEACHING/FPT%20Univ/RL/HK242/Sample%20assmt%20submission/Assignment-CO2011-CSE241-2312046_2313233_2310687_2313348_2310936.pdf?csf=1&amp;web=1&amp;e=G4aYye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ie-JRIek.mp4" Type="http://schemas.microsoft.com/office/2007/relationships/media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64.jpeg" Type="http://schemas.openxmlformats.org/officeDocument/2006/relationships/image"/><Relationship Id="rId6" Target="../media/VAGierwJ06s.mp4" Type="http://schemas.openxmlformats.org/officeDocument/2006/relationships/video"/><Relationship Id="rId7" Target="../media/VAGierwJ06s.mp4" Type="http://schemas.microsoft.com/office/2007/relationships/media"/><Relationship Id="rId8" Target="../media/image65.jpeg" Type="http://schemas.openxmlformats.org/officeDocument/2006/relationships/image"/><Relationship Id="rId9" Target="../media/VAGie-JRIek.mp4" Type="http://schemas.openxmlformats.org/officeDocument/2006/relationships/video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72.jpeg" Type="http://schemas.openxmlformats.org/officeDocument/2006/relationships/image"/><Relationship Id="rId6" Target="../media/VAGiqtkHcvI.mp4" Type="http://schemas.openxmlformats.org/officeDocument/2006/relationships/video"/><Relationship Id="rId7" Target="../media/VAGiqtkHcvI.mp4" Type="http://schemas.microsoft.com/office/2007/relationships/media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75.png" Type="http://schemas.openxmlformats.org/officeDocument/2006/relationships/image"/><Relationship Id="rId6" Target="https://www.mdpi.com/2076-3417/10/12/4236" TargetMode="External" Type="http://schemas.openxmlformats.org/officeDocument/2006/relationships/hyperlink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3.jpeg" Type="http://schemas.openxmlformats.org/officeDocument/2006/relationships/image"/><Relationship Id="rId6" Target="../media/VAGig5uNqtQ.mp4" Type="http://schemas.openxmlformats.org/officeDocument/2006/relationships/video"/><Relationship Id="rId7" Target="../media/VAGig5uNqtQ.mp4" Type="http://schemas.microsoft.com/office/2007/relationships/media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85.jpeg" Type="http://schemas.openxmlformats.org/officeDocument/2006/relationships/image"/><Relationship Id="rId6" Target="../media/VAGihKk6PS0.mp4" Type="http://schemas.openxmlformats.org/officeDocument/2006/relationships/video"/><Relationship Id="rId7" Target="../media/VAGihKk6PS0.mp4" Type="http://schemas.microsoft.com/office/2007/relationships/media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05282">
            <a:off x="10988486" y="528377"/>
            <a:ext cx="7789158" cy="77891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495" y="9495"/>
              <a:ext cx="793811" cy="793811"/>
            </a:xfrm>
            <a:custGeom>
              <a:avLst/>
              <a:gdLst/>
              <a:ahLst/>
              <a:cxnLst/>
              <a:rect r="r" b="b" t="t" l="l"/>
              <a:pathLst>
                <a:path h="793811" w="793811">
                  <a:moveTo>
                    <a:pt x="403210" y="4015"/>
                  </a:moveTo>
                  <a:lnTo>
                    <a:pt x="519915" y="254080"/>
                  </a:lnTo>
                  <a:cubicBezTo>
                    <a:pt x="523988" y="262807"/>
                    <a:pt x="531003" y="269822"/>
                    <a:pt x="539730" y="273895"/>
                  </a:cubicBezTo>
                  <a:lnTo>
                    <a:pt x="789795" y="390600"/>
                  </a:lnTo>
                  <a:cubicBezTo>
                    <a:pt x="792245" y="391743"/>
                    <a:pt x="793810" y="394202"/>
                    <a:pt x="793810" y="396905"/>
                  </a:cubicBezTo>
                  <a:cubicBezTo>
                    <a:pt x="793810" y="399608"/>
                    <a:pt x="792245" y="402067"/>
                    <a:pt x="789795" y="403210"/>
                  </a:cubicBezTo>
                  <a:lnTo>
                    <a:pt x="539730" y="519915"/>
                  </a:lnTo>
                  <a:cubicBezTo>
                    <a:pt x="531003" y="523988"/>
                    <a:pt x="523988" y="531003"/>
                    <a:pt x="519915" y="539730"/>
                  </a:cubicBezTo>
                  <a:lnTo>
                    <a:pt x="403210" y="789795"/>
                  </a:lnTo>
                  <a:cubicBezTo>
                    <a:pt x="402067" y="792245"/>
                    <a:pt x="399608" y="793810"/>
                    <a:pt x="396905" y="793810"/>
                  </a:cubicBezTo>
                  <a:cubicBezTo>
                    <a:pt x="394202" y="793810"/>
                    <a:pt x="391743" y="792245"/>
                    <a:pt x="390600" y="789795"/>
                  </a:cubicBezTo>
                  <a:lnTo>
                    <a:pt x="273895" y="539730"/>
                  </a:lnTo>
                  <a:cubicBezTo>
                    <a:pt x="269822" y="531003"/>
                    <a:pt x="262807" y="523988"/>
                    <a:pt x="254080" y="519915"/>
                  </a:cubicBezTo>
                  <a:lnTo>
                    <a:pt x="4015" y="403210"/>
                  </a:lnTo>
                  <a:cubicBezTo>
                    <a:pt x="1565" y="402067"/>
                    <a:pt x="0" y="399608"/>
                    <a:pt x="0" y="396905"/>
                  </a:cubicBezTo>
                  <a:cubicBezTo>
                    <a:pt x="0" y="394202"/>
                    <a:pt x="1565" y="391743"/>
                    <a:pt x="4015" y="390600"/>
                  </a:cubicBezTo>
                  <a:lnTo>
                    <a:pt x="254080" y="273895"/>
                  </a:lnTo>
                  <a:cubicBezTo>
                    <a:pt x="262807" y="269822"/>
                    <a:pt x="269822" y="262807"/>
                    <a:pt x="273895" y="254080"/>
                  </a:cubicBezTo>
                  <a:lnTo>
                    <a:pt x="390600" y="4015"/>
                  </a:lnTo>
                  <a:cubicBezTo>
                    <a:pt x="391743" y="1565"/>
                    <a:pt x="394202" y="0"/>
                    <a:pt x="396905" y="0"/>
                  </a:cubicBezTo>
                  <a:cubicBezTo>
                    <a:pt x="399608" y="0"/>
                    <a:pt x="402067" y="1565"/>
                    <a:pt x="403210" y="40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2028" y="5864174"/>
            <a:ext cx="17608520" cy="7395579"/>
          </a:xfrm>
          <a:custGeom>
            <a:avLst/>
            <a:gdLst/>
            <a:ahLst/>
            <a:cxnLst/>
            <a:rect r="r" b="b" t="t" l="l"/>
            <a:pathLst>
              <a:path h="7395579" w="17608520">
                <a:moveTo>
                  <a:pt x="0" y="0"/>
                </a:moveTo>
                <a:lnTo>
                  <a:pt x="17608521" y="0"/>
                </a:lnTo>
                <a:lnTo>
                  <a:pt x="17608521" y="7395578"/>
                </a:lnTo>
                <a:lnTo>
                  <a:pt x="0" y="739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73414" y="6999552"/>
            <a:ext cx="6487697" cy="648479"/>
            <a:chOff x="0" y="0"/>
            <a:chExt cx="1708694" cy="1707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694" cy="170793"/>
            </a:xfrm>
            <a:custGeom>
              <a:avLst/>
              <a:gdLst/>
              <a:ahLst/>
              <a:cxnLst/>
              <a:rect r="r" b="b" t="t" l="l"/>
              <a:pathLst>
                <a:path h="170793" w="1708694">
                  <a:moveTo>
                    <a:pt x="23866" y="0"/>
                  </a:moveTo>
                  <a:lnTo>
                    <a:pt x="1684828" y="0"/>
                  </a:lnTo>
                  <a:cubicBezTo>
                    <a:pt x="1698009" y="0"/>
                    <a:pt x="1708694" y="10685"/>
                    <a:pt x="1708694" y="23866"/>
                  </a:cubicBezTo>
                  <a:lnTo>
                    <a:pt x="1708694" y="146926"/>
                  </a:lnTo>
                  <a:cubicBezTo>
                    <a:pt x="1708694" y="153256"/>
                    <a:pt x="1706179" y="159327"/>
                    <a:pt x="1701704" y="163803"/>
                  </a:cubicBezTo>
                  <a:cubicBezTo>
                    <a:pt x="1697228" y="168278"/>
                    <a:pt x="1691157" y="170793"/>
                    <a:pt x="1684828" y="170793"/>
                  </a:cubicBezTo>
                  <a:lnTo>
                    <a:pt x="23866" y="170793"/>
                  </a:lnTo>
                  <a:cubicBezTo>
                    <a:pt x="10685" y="170793"/>
                    <a:pt x="0" y="160107"/>
                    <a:pt x="0" y="146926"/>
                  </a:cubicBezTo>
                  <a:lnTo>
                    <a:pt x="0" y="23866"/>
                  </a:lnTo>
                  <a:cubicBezTo>
                    <a:pt x="0" y="10685"/>
                    <a:pt x="10685" y="0"/>
                    <a:pt x="23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08694" cy="227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3520621" y="1165670"/>
            <a:ext cx="2905587" cy="290558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53" y="25453"/>
              <a:ext cx="761894" cy="761894"/>
            </a:xfrm>
            <a:custGeom>
              <a:avLst/>
              <a:gdLst/>
              <a:ahLst/>
              <a:cxnLst/>
              <a:rect r="r" b="b" t="t" l="l"/>
              <a:pathLst>
                <a:path h="761894" w="761894">
                  <a:moveTo>
                    <a:pt x="397850" y="10764"/>
                  </a:moveTo>
                  <a:lnTo>
                    <a:pt x="493360" y="215414"/>
                  </a:lnTo>
                  <a:cubicBezTo>
                    <a:pt x="504278" y="238810"/>
                    <a:pt x="523084" y="257616"/>
                    <a:pt x="546480" y="268534"/>
                  </a:cubicBezTo>
                  <a:lnTo>
                    <a:pt x="751130" y="364044"/>
                  </a:lnTo>
                  <a:cubicBezTo>
                    <a:pt x="757697" y="367109"/>
                    <a:pt x="761894" y="373700"/>
                    <a:pt x="761894" y="380947"/>
                  </a:cubicBezTo>
                  <a:cubicBezTo>
                    <a:pt x="761894" y="388194"/>
                    <a:pt x="757697" y="394785"/>
                    <a:pt x="751130" y="397850"/>
                  </a:cubicBezTo>
                  <a:lnTo>
                    <a:pt x="546480" y="493360"/>
                  </a:lnTo>
                  <a:cubicBezTo>
                    <a:pt x="523084" y="504278"/>
                    <a:pt x="504278" y="523084"/>
                    <a:pt x="493360" y="546480"/>
                  </a:cubicBezTo>
                  <a:lnTo>
                    <a:pt x="397850" y="751130"/>
                  </a:lnTo>
                  <a:cubicBezTo>
                    <a:pt x="394785" y="757697"/>
                    <a:pt x="388194" y="761894"/>
                    <a:pt x="380947" y="761894"/>
                  </a:cubicBezTo>
                  <a:cubicBezTo>
                    <a:pt x="373700" y="761894"/>
                    <a:pt x="367109" y="757697"/>
                    <a:pt x="364044" y="751130"/>
                  </a:cubicBezTo>
                  <a:lnTo>
                    <a:pt x="268534" y="546480"/>
                  </a:lnTo>
                  <a:cubicBezTo>
                    <a:pt x="257616" y="523084"/>
                    <a:pt x="238810" y="504278"/>
                    <a:pt x="215414" y="493360"/>
                  </a:cubicBezTo>
                  <a:lnTo>
                    <a:pt x="10764" y="397850"/>
                  </a:lnTo>
                  <a:cubicBezTo>
                    <a:pt x="4197" y="394785"/>
                    <a:pt x="0" y="388194"/>
                    <a:pt x="0" y="380947"/>
                  </a:cubicBezTo>
                  <a:cubicBezTo>
                    <a:pt x="0" y="373700"/>
                    <a:pt x="4197" y="367109"/>
                    <a:pt x="10764" y="364044"/>
                  </a:cubicBezTo>
                  <a:lnTo>
                    <a:pt x="215414" y="268534"/>
                  </a:lnTo>
                  <a:cubicBezTo>
                    <a:pt x="238810" y="257616"/>
                    <a:pt x="257616" y="238810"/>
                    <a:pt x="268534" y="215414"/>
                  </a:cubicBezTo>
                  <a:lnTo>
                    <a:pt x="364044" y="10764"/>
                  </a:lnTo>
                  <a:cubicBezTo>
                    <a:pt x="367109" y="4197"/>
                    <a:pt x="373700" y="0"/>
                    <a:pt x="380947" y="0"/>
                  </a:cubicBezTo>
                  <a:cubicBezTo>
                    <a:pt x="388194" y="0"/>
                    <a:pt x="394785" y="4197"/>
                    <a:pt x="397850" y="1076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79436" y="6999552"/>
            <a:ext cx="1735150" cy="648479"/>
            <a:chOff x="0" y="0"/>
            <a:chExt cx="456994" cy="1707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6994" cy="170793"/>
            </a:xfrm>
            <a:custGeom>
              <a:avLst/>
              <a:gdLst/>
              <a:ahLst/>
              <a:cxnLst/>
              <a:rect r="r" b="b" t="t" l="l"/>
              <a:pathLst>
                <a:path h="170793" w="456994">
                  <a:moveTo>
                    <a:pt x="85396" y="0"/>
                  </a:moveTo>
                  <a:lnTo>
                    <a:pt x="371598" y="0"/>
                  </a:lnTo>
                  <a:cubicBezTo>
                    <a:pt x="394246" y="0"/>
                    <a:pt x="415967" y="8997"/>
                    <a:pt x="431982" y="25012"/>
                  </a:cubicBezTo>
                  <a:cubicBezTo>
                    <a:pt x="447997" y="41027"/>
                    <a:pt x="456994" y="62748"/>
                    <a:pt x="456994" y="85396"/>
                  </a:cubicBezTo>
                  <a:lnTo>
                    <a:pt x="456994" y="85396"/>
                  </a:lnTo>
                  <a:cubicBezTo>
                    <a:pt x="456994" y="108045"/>
                    <a:pt x="447997" y="129766"/>
                    <a:pt x="431982" y="145781"/>
                  </a:cubicBezTo>
                  <a:cubicBezTo>
                    <a:pt x="415967" y="161796"/>
                    <a:pt x="394246" y="170793"/>
                    <a:pt x="371598" y="170793"/>
                  </a:cubicBezTo>
                  <a:lnTo>
                    <a:pt x="85396" y="170793"/>
                  </a:lnTo>
                  <a:cubicBezTo>
                    <a:pt x="62748" y="170793"/>
                    <a:pt x="41027" y="161796"/>
                    <a:pt x="25012" y="145781"/>
                  </a:cubicBezTo>
                  <a:cubicBezTo>
                    <a:pt x="8997" y="129766"/>
                    <a:pt x="0" y="108045"/>
                    <a:pt x="0" y="85396"/>
                  </a:cubicBezTo>
                  <a:lnTo>
                    <a:pt x="0" y="85396"/>
                  </a:lnTo>
                  <a:cubicBezTo>
                    <a:pt x="0" y="62748"/>
                    <a:pt x="8997" y="41027"/>
                    <a:pt x="25012" y="25012"/>
                  </a:cubicBezTo>
                  <a:cubicBezTo>
                    <a:pt x="41027" y="8997"/>
                    <a:pt x="62748" y="0"/>
                    <a:pt x="85396" y="0"/>
                  </a:cubicBezTo>
                  <a:close/>
                </a:path>
              </a:pathLst>
            </a:custGeom>
            <a:solidFill>
              <a:srgbClr val="BB6BF0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56994" cy="227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177681" y="7158309"/>
            <a:ext cx="266578" cy="330966"/>
          </a:xfrm>
          <a:custGeom>
            <a:avLst/>
            <a:gdLst/>
            <a:ahLst/>
            <a:cxnLst/>
            <a:rect r="r" b="b" t="t" l="l"/>
            <a:pathLst>
              <a:path h="330966" w="266578">
                <a:moveTo>
                  <a:pt x="0" y="0"/>
                </a:moveTo>
                <a:lnTo>
                  <a:pt x="266577" y="0"/>
                </a:lnTo>
                <a:lnTo>
                  <a:pt x="266577" y="330966"/>
                </a:lnTo>
                <a:lnTo>
                  <a:pt x="0" y="33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56210" y="8067131"/>
            <a:ext cx="18600420" cy="2431327"/>
            <a:chOff x="0" y="0"/>
            <a:chExt cx="4898876" cy="6403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98876" cy="640349"/>
            </a:xfrm>
            <a:custGeom>
              <a:avLst/>
              <a:gdLst/>
              <a:ahLst/>
              <a:cxnLst/>
              <a:rect r="r" b="b" t="t" l="l"/>
              <a:pathLst>
                <a:path h="640349" w="4898876">
                  <a:moveTo>
                    <a:pt x="0" y="0"/>
                  </a:moveTo>
                  <a:lnTo>
                    <a:pt x="4898876" y="0"/>
                  </a:lnTo>
                  <a:lnTo>
                    <a:pt x="4898876" y="640349"/>
                  </a:lnTo>
                  <a:lnTo>
                    <a:pt x="0" y="640349"/>
                  </a:lnTo>
                  <a:close/>
                </a:path>
              </a:pathLst>
            </a:custGeom>
            <a:gradFill rotWithShape="true">
              <a:gsLst>
                <a:gs pos="0">
                  <a:srgbClr val="EDF0F6">
                    <a:alpha val="0"/>
                  </a:srgbClr>
                </a:gs>
                <a:gs pos="100000">
                  <a:srgbClr val="EDF0F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898876" cy="697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-618353" y="-958913"/>
            <a:ext cx="2905587" cy="29055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53" y="25453"/>
              <a:ext cx="761894" cy="761894"/>
            </a:xfrm>
            <a:custGeom>
              <a:avLst/>
              <a:gdLst/>
              <a:ahLst/>
              <a:cxnLst/>
              <a:rect r="r" b="b" t="t" l="l"/>
              <a:pathLst>
                <a:path h="761894" w="761894">
                  <a:moveTo>
                    <a:pt x="397850" y="10764"/>
                  </a:moveTo>
                  <a:lnTo>
                    <a:pt x="493360" y="215414"/>
                  </a:lnTo>
                  <a:cubicBezTo>
                    <a:pt x="504278" y="238810"/>
                    <a:pt x="523084" y="257616"/>
                    <a:pt x="546480" y="268534"/>
                  </a:cubicBezTo>
                  <a:lnTo>
                    <a:pt x="751130" y="364044"/>
                  </a:lnTo>
                  <a:cubicBezTo>
                    <a:pt x="757697" y="367109"/>
                    <a:pt x="761894" y="373700"/>
                    <a:pt x="761894" y="380947"/>
                  </a:cubicBezTo>
                  <a:cubicBezTo>
                    <a:pt x="761894" y="388194"/>
                    <a:pt x="757697" y="394785"/>
                    <a:pt x="751130" y="397850"/>
                  </a:cubicBezTo>
                  <a:lnTo>
                    <a:pt x="546480" y="493360"/>
                  </a:lnTo>
                  <a:cubicBezTo>
                    <a:pt x="523084" y="504278"/>
                    <a:pt x="504278" y="523084"/>
                    <a:pt x="493360" y="546480"/>
                  </a:cubicBezTo>
                  <a:lnTo>
                    <a:pt x="397850" y="751130"/>
                  </a:lnTo>
                  <a:cubicBezTo>
                    <a:pt x="394785" y="757697"/>
                    <a:pt x="388194" y="761894"/>
                    <a:pt x="380947" y="761894"/>
                  </a:cubicBezTo>
                  <a:cubicBezTo>
                    <a:pt x="373700" y="761894"/>
                    <a:pt x="367109" y="757697"/>
                    <a:pt x="364044" y="751130"/>
                  </a:cubicBezTo>
                  <a:lnTo>
                    <a:pt x="268534" y="546480"/>
                  </a:lnTo>
                  <a:cubicBezTo>
                    <a:pt x="257616" y="523084"/>
                    <a:pt x="238810" y="504278"/>
                    <a:pt x="215414" y="493360"/>
                  </a:cubicBezTo>
                  <a:lnTo>
                    <a:pt x="10764" y="397850"/>
                  </a:lnTo>
                  <a:cubicBezTo>
                    <a:pt x="4197" y="394785"/>
                    <a:pt x="0" y="388194"/>
                    <a:pt x="0" y="380947"/>
                  </a:cubicBezTo>
                  <a:cubicBezTo>
                    <a:pt x="0" y="373700"/>
                    <a:pt x="4197" y="367109"/>
                    <a:pt x="10764" y="364044"/>
                  </a:cubicBezTo>
                  <a:lnTo>
                    <a:pt x="215414" y="268534"/>
                  </a:lnTo>
                  <a:cubicBezTo>
                    <a:pt x="238810" y="257616"/>
                    <a:pt x="257616" y="238810"/>
                    <a:pt x="268534" y="215414"/>
                  </a:cubicBezTo>
                  <a:lnTo>
                    <a:pt x="364044" y="10764"/>
                  </a:lnTo>
                  <a:cubicBezTo>
                    <a:pt x="367109" y="4197"/>
                    <a:pt x="373700" y="0"/>
                    <a:pt x="380947" y="0"/>
                  </a:cubicBezTo>
                  <a:cubicBezTo>
                    <a:pt x="388194" y="0"/>
                    <a:pt x="394785" y="4197"/>
                    <a:pt x="397850" y="1076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2848519"/>
            <a:ext cx="18288000" cy="153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6"/>
              </a:lnSpc>
            </a:pPr>
            <a:r>
              <a:rPr lang="en-US" sz="11476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Reinforcement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78075" y="1858133"/>
            <a:ext cx="3731850" cy="49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36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Group 5 - AI17C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28381" y="7049444"/>
            <a:ext cx="5474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Nguyen An Khuong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79436" y="7144512"/>
            <a:ext cx="173515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Lets Go!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9015" y="4603469"/>
            <a:ext cx="17289970" cy="163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6"/>
              </a:lnSpc>
            </a:pPr>
            <a:r>
              <a:rPr lang="en-US" b="true" sz="114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3233" y="2740223"/>
            <a:ext cx="15441535" cy="6518077"/>
            <a:chOff x="0" y="0"/>
            <a:chExt cx="1885085" cy="795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5086" cy="795720"/>
            </a:xfrm>
            <a:custGeom>
              <a:avLst/>
              <a:gdLst/>
              <a:ahLst/>
              <a:cxnLst/>
              <a:rect r="r" b="b" t="t" l="l"/>
              <a:pathLst>
                <a:path h="795720" w="1885086">
                  <a:moveTo>
                    <a:pt x="10027" y="0"/>
                  </a:moveTo>
                  <a:lnTo>
                    <a:pt x="1875058" y="0"/>
                  </a:lnTo>
                  <a:cubicBezTo>
                    <a:pt x="1880596" y="0"/>
                    <a:pt x="1885086" y="4489"/>
                    <a:pt x="1885086" y="10027"/>
                  </a:cubicBezTo>
                  <a:lnTo>
                    <a:pt x="1885086" y="785692"/>
                  </a:lnTo>
                  <a:cubicBezTo>
                    <a:pt x="1885086" y="791230"/>
                    <a:pt x="1880596" y="795720"/>
                    <a:pt x="1875058" y="795720"/>
                  </a:cubicBezTo>
                  <a:lnTo>
                    <a:pt x="10027" y="795720"/>
                  </a:lnTo>
                  <a:cubicBezTo>
                    <a:pt x="4489" y="795720"/>
                    <a:pt x="0" y="791230"/>
                    <a:pt x="0" y="785692"/>
                  </a:cubicBezTo>
                  <a:lnTo>
                    <a:pt x="0" y="10027"/>
                  </a:lnTo>
                  <a:cubicBezTo>
                    <a:pt x="0" y="4489"/>
                    <a:pt x="4489" y="0"/>
                    <a:pt x="1002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85085" cy="8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12912" y="3122997"/>
            <a:ext cx="14256297" cy="401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Structure: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columns: 4 columns (batch_id, type, width, height)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rows: 675 rows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type: 2 types (stock, product)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882928" y="5999262"/>
            <a:ext cx="7261072" cy="2464434"/>
            <a:chOff x="0" y="0"/>
            <a:chExt cx="1912381" cy="6490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2381" cy="649069"/>
            </a:xfrm>
            <a:custGeom>
              <a:avLst/>
              <a:gdLst/>
              <a:ahLst/>
              <a:cxnLst/>
              <a:rect r="r" b="b" t="t" l="l"/>
              <a:pathLst>
                <a:path h="649069" w="1912381">
                  <a:moveTo>
                    <a:pt x="21324" y="0"/>
                  </a:moveTo>
                  <a:lnTo>
                    <a:pt x="1891057" y="0"/>
                  </a:lnTo>
                  <a:cubicBezTo>
                    <a:pt x="1896712" y="0"/>
                    <a:pt x="1902136" y="2247"/>
                    <a:pt x="1906135" y="6246"/>
                  </a:cubicBezTo>
                  <a:cubicBezTo>
                    <a:pt x="1910134" y="10245"/>
                    <a:pt x="1912381" y="15669"/>
                    <a:pt x="1912381" y="21324"/>
                  </a:cubicBezTo>
                  <a:lnTo>
                    <a:pt x="1912381" y="627744"/>
                  </a:lnTo>
                  <a:cubicBezTo>
                    <a:pt x="1912381" y="639522"/>
                    <a:pt x="1902834" y="649069"/>
                    <a:pt x="1891057" y="649069"/>
                  </a:cubicBezTo>
                  <a:lnTo>
                    <a:pt x="21324" y="649069"/>
                  </a:lnTo>
                  <a:cubicBezTo>
                    <a:pt x="9547" y="649069"/>
                    <a:pt x="0" y="639522"/>
                    <a:pt x="0" y="627744"/>
                  </a:cubicBezTo>
                  <a:lnTo>
                    <a:pt x="0" y="21324"/>
                  </a:lnTo>
                  <a:cubicBezTo>
                    <a:pt x="0" y="9547"/>
                    <a:pt x="9547" y="0"/>
                    <a:pt x="21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912381" cy="71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Stocks 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Average size: 76.7 × 81.5 (width × height)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Smallest size: 15 × 15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Largest size: 150 × 150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5999262"/>
            <a:ext cx="7261072" cy="2464434"/>
            <a:chOff x="0" y="0"/>
            <a:chExt cx="1912381" cy="6490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2381" cy="649069"/>
            </a:xfrm>
            <a:custGeom>
              <a:avLst/>
              <a:gdLst/>
              <a:ahLst/>
              <a:cxnLst/>
              <a:rect r="r" b="b" t="t" l="l"/>
              <a:pathLst>
                <a:path h="649069" w="1912381">
                  <a:moveTo>
                    <a:pt x="21324" y="0"/>
                  </a:moveTo>
                  <a:lnTo>
                    <a:pt x="1891057" y="0"/>
                  </a:lnTo>
                  <a:cubicBezTo>
                    <a:pt x="1896712" y="0"/>
                    <a:pt x="1902136" y="2247"/>
                    <a:pt x="1906135" y="6246"/>
                  </a:cubicBezTo>
                  <a:cubicBezTo>
                    <a:pt x="1910134" y="10245"/>
                    <a:pt x="1912381" y="15669"/>
                    <a:pt x="1912381" y="21324"/>
                  </a:cubicBezTo>
                  <a:lnTo>
                    <a:pt x="1912381" y="627744"/>
                  </a:lnTo>
                  <a:cubicBezTo>
                    <a:pt x="1912381" y="639522"/>
                    <a:pt x="1902834" y="649069"/>
                    <a:pt x="1891057" y="649069"/>
                  </a:cubicBezTo>
                  <a:lnTo>
                    <a:pt x="21324" y="649069"/>
                  </a:lnTo>
                  <a:cubicBezTo>
                    <a:pt x="9547" y="649069"/>
                    <a:pt x="0" y="639522"/>
                    <a:pt x="0" y="627744"/>
                  </a:cubicBezTo>
                  <a:lnTo>
                    <a:pt x="0" y="21324"/>
                  </a:lnTo>
                  <a:cubicBezTo>
                    <a:pt x="0" y="9547"/>
                    <a:pt x="9547" y="0"/>
                    <a:pt x="21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912381" cy="71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Products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Average size: 24.8 × 25.0 (width × height)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Mini</a:t>
              </a: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mum size: 15 × 15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Large size: 35 × 35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811886"/>
            <a:ext cx="13962808" cy="9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Solution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650657"/>
            <a:ext cx="15061615" cy="7117182"/>
            <a:chOff x="0" y="0"/>
            <a:chExt cx="1838705" cy="868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868858"/>
            </a:xfrm>
            <a:custGeom>
              <a:avLst/>
              <a:gdLst/>
              <a:ahLst/>
              <a:cxnLst/>
              <a:rect r="r" b="b" t="t" l="l"/>
              <a:pathLst>
                <a:path h="868858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858577"/>
                  </a:lnTo>
                  <a:cubicBezTo>
                    <a:pt x="1838705" y="864255"/>
                    <a:pt x="1834103" y="868858"/>
                    <a:pt x="1828425" y="868858"/>
                  </a:cubicBezTo>
                  <a:lnTo>
                    <a:pt x="10280" y="868858"/>
                  </a:lnTo>
                  <a:cubicBezTo>
                    <a:pt x="4603" y="868858"/>
                    <a:pt x="0" y="864255"/>
                    <a:pt x="0" y="858577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92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9518" y="3012848"/>
            <a:ext cx="6148961" cy="6392800"/>
          </a:xfrm>
          <a:custGeom>
            <a:avLst/>
            <a:gdLst/>
            <a:ahLst/>
            <a:cxnLst/>
            <a:rect r="r" b="b" t="t" l="l"/>
            <a:pathLst>
              <a:path h="6392800" w="6148961">
                <a:moveTo>
                  <a:pt x="0" y="0"/>
                </a:moveTo>
                <a:lnTo>
                  <a:pt x="6148961" y="0"/>
                </a:lnTo>
                <a:lnTo>
                  <a:pt x="6148961" y="6392800"/>
                </a:lnTo>
                <a:lnTo>
                  <a:pt x="0" y="639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94783" y="4640798"/>
            <a:ext cx="8334735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Stocks: 200 (10 stocks/batch × 20 batches)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otal Products: 494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Product/Stock Ratio: 2.47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1886"/>
            <a:ext cx="13962808" cy="9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Solution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06830" y="1968926"/>
            <a:ext cx="12384678" cy="7798913"/>
            <a:chOff x="0" y="0"/>
            <a:chExt cx="1511908" cy="952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1908" cy="952083"/>
            </a:xfrm>
            <a:custGeom>
              <a:avLst/>
              <a:gdLst/>
              <a:ahLst/>
              <a:cxnLst/>
              <a:rect r="r" b="b" t="t" l="l"/>
              <a:pathLst>
                <a:path h="952083" w="1511908">
                  <a:moveTo>
                    <a:pt x="12502" y="0"/>
                  </a:moveTo>
                  <a:lnTo>
                    <a:pt x="1499405" y="0"/>
                  </a:lnTo>
                  <a:cubicBezTo>
                    <a:pt x="1506310" y="0"/>
                    <a:pt x="1511908" y="5598"/>
                    <a:pt x="1511908" y="12502"/>
                  </a:cubicBezTo>
                  <a:lnTo>
                    <a:pt x="1511908" y="939580"/>
                  </a:lnTo>
                  <a:cubicBezTo>
                    <a:pt x="1511908" y="942896"/>
                    <a:pt x="1510591" y="946076"/>
                    <a:pt x="1508246" y="948421"/>
                  </a:cubicBezTo>
                  <a:cubicBezTo>
                    <a:pt x="1505901" y="950766"/>
                    <a:pt x="1502721" y="952083"/>
                    <a:pt x="1499405" y="952083"/>
                  </a:cubicBezTo>
                  <a:lnTo>
                    <a:pt x="12502" y="952083"/>
                  </a:lnTo>
                  <a:cubicBezTo>
                    <a:pt x="5598" y="952083"/>
                    <a:pt x="0" y="946485"/>
                    <a:pt x="0" y="939580"/>
                  </a:cubicBezTo>
                  <a:lnTo>
                    <a:pt x="0" y="12502"/>
                  </a:lnTo>
                  <a:cubicBezTo>
                    <a:pt x="0" y="5598"/>
                    <a:pt x="5598" y="0"/>
                    <a:pt x="1250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511908" cy="100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60208" y="2178735"/>
            <a:ext cx="11166128" cy="7397560"/>
          </a:xfrm>
          <a:custGeom>
            <a:avLst/>
            <a:gdLst/>
            <a:ahLst/>
            <a:cxnLst/>
            <a:rect r="r" b="b" t="t" l="l"/>
            <a:pathLst>
              <a:path h="7397560" w="11166128">
                <a:moveTo>
                  <a:pt x="0" y="0"/>
                </a:moveTo>
                <a:lnTo>
                  <a:pt x="11166127" y="0"/>
                </a:lnTo>
                <a:lnTo>
                  <a:pt x="11166127" y="7397560"/>
                </a:lnTo>
                <a:lnTo>
                  <a:pt x="0" y="7397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11886"/>
            <a:ext cx="13962808" cy="9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Solution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3.   TASKLISTS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1513" y="2374915"/>
            <a:ext cx="17384973" cy="7014896"/>
            <a:chOff x="0" y="0"/>
            <a:chExt cx="2122338" cy="856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2338" cy="856371"/>
            </a:xfrm>
            <a:custGeom>
              <a:avLst/>
              <a:gdLst/>
              <a:ahLst/>
              <a:cxnLst/>
              <a:rect r="r" b="b" t="t" l="l"/>
              <a:pathLst>
                <a:path h="856371" w="2122338">
                  <a:moveTo>
                    <a:pt x="8906" y="0"/>
                  </a:moveTo>
                  <a:lnTo>
                    <a:pt x="2113432" y="0"/>
                  </a:lnTo>
                  <a:cubicBezTo>
                    <a:pt x="2118351" y="0"/>
                    <a:pt x="2122338" y="3988"/>
                    <a:pt x="2122338" y="8906"/>
                  </a:cubicBezTo>
                  <a:lnTo>
                    <a:pt x="2122338" y="847464"/>
                  </a:lnTo>
                  <a:cubicBezTo>
                    <a:pt x="2122338" y="852383"/>
                    <a:pt x="2118351" y="856371"/>
                    <a:pt x="2113432" y="856371"/>
                  </a:cubicBezTo>
                  <a:lnTo>
                    <a:pt x="8906" y="856371"/>
                  </a:lnTo>
                  <a:cubicBezTo>
                    <a:pt x="3988" y="856371"/>
                    <a:pt x="0" y="852383"/>
                    <a:pt x="0" y="847464"/>
                  </a:cubicBezTo>
                  <a:lnTo>
                    <a:pt x="0" y="8906"/>
                  </a:lnTo>
                  <a:cubicBezTo>
                    <a:pt x="0" y="3988"/>
                    <a:pt x="3988" y="0"/>
                    <a:pt x="890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22338" cy="913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9105" y="2996539"/>
            <a:ext cx="16969789" cy="5771648"/>
          </a:xfrm>
          <a:custGeom>
            <a:avLst/>
            <a:gdLst/>
            <a:ahLst/>
            <a:cxnLst/>
            <a:rect r="r" b="b" t="t" l="l"/>
            <a:pathLst>
              <a:path h="5771648" w="16969789">
                <a:moveTo>
                  <a:pt x="0" y="0"/>
                </a:moveTo>
                <a:lnTo>
                  <a:pt x="16969790" y="0"/>
                </a:lnTo>
                <a:lnTo>
                  <a:pt x="16969790" y="5771648"/>
                </a:lnTo>
                <a:lnTo>
                  <a:pt x="0" y="5771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30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6697" y="81188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3. Tasklists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4.   ENVIRONMENT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1931" y="3875183"/>
            <a:ext cx="3877369" cy="3877369"/>
          </a:xfrm>
          <a:custGeom>
            <a:avLst/>
            <a:gdLst/>
            <a:ahLst/>
            <a:cxnLst/>
            <a:rect r="r" b="b" t="t" l="l"/>
            <a:pathLst>
              <a:path h="3877369" w="3877369">
                <a:moveTo>
                  <a:pt x="0" y="0"/>
                </a:moveTo>
                <a:lnTo>
                  <a:pt x="3877369" y="0"/>
                </a:lnTo>
                <a:lnTo>
                  <a:pt x="3877369" y="3877369"/>
                </a:lnTo>
                <a:lnTo>
                  <a:pt x="0" y="387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1931" y="3875183"/>
            <a:ext cx="2655284" cy="3125088"/>
          </a:xfrm>
          <a:custGeom>
            <a:avLst/>
            <a:gdLst/>
            <a:ahLst/>
            <a:cxnLst/>
            <a:rect r="r" b="b" t="t" l="l"/>
            <a:pathLst>
              <a:path h="3125088" w="2655284">
                <a:moveTo>
                  <a:pt x="0" y="0"/>
                </a:moveTo>
                <a:lnTo>
                  <a:pt x="2655284" y="0"/>
                </a:lnTo>
                <a:lnTo>
                  <a:pt x="2655284" y="3125088"/>
                </a:lnTo>
                <a:lnTo>
                  <a:pt x="0" y="312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79" t="-2260" r="-8734" b="-22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964794" y="8255347"/>
            <a:ext cx="1193040" cy="526143"/>
          </a:xfrm>
          <a:custGeom>
            <a:avLst/>
            <a:gdLst/>
            <a:ahLst/>
            <a:cxnLst/>
            <a:rect r="r" b="b" t="t" l="l"/>
            <a:pathLst>
              <a:path h="526143" w="1193040">
                <a:moveTo>
                  <a:pt x="0" y="0"/>
                </a:moveTo>
                <a:lnTo>
                  <a:pt x="1193040" y="0"/>
                </a:lnTo>
                <a:lnTo>
                  <a:pt x="1193040" y="526143"/>
                </a:lnTo>
                <a:lnTo>
                  <a:pt x="0" y="526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531" t="-451795" r="-23140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9409691" y="8144909"/>
            <a:ext cx="1397615" cy="542444"/>
          </a:xfrm>
          <a:custGeom>
            <a:avLst/>
            <a:gdLst/>
            <a:ahLst/>
            <a:cxnLst/>
            <a:rect r="r" b="b" t="t" l="l"/>
            <a:pathLst>
              <a:path h="542444" w="1397615">
                <a:moveTo>
                  <a:pt x="0" y="0"/>
                </a:moveTo>
                <a:lnTo>
                  <a:pt x="1397616" y="0"/>
                </a:lnTo>
                <a:lnTo>
                  <a:pt x="1397616" y="542443"/>
                </a:lnTo>
                <a:lnTo>
                  <a:pt x="0" y="54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800" t="-579255" r="-261106" b="-2821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0015089" y="8112550"/>
            <a:ext cx="1595893" cy="408883"/>
          </a:xfrm>
          <a:custGeom>
            <a:avLst/>
            <a:gdLst/>
            <a:ahLst/>
            <a:cxnLst/>
            <a:rect r="r" b="b" t="t" l="l"/>
            <a:pathLst>
              <a:path h="408883" w="1595893">
                <a:moveTo>
                  <a:pt x="0" y="0"/>
                </a:moveTo>
                <a:lnTo>
                  <a:pt x="1595892" y="0"/>
                </a:lnTo>
                <a:lnTo>
                  <a:pt x="1595892" y="408884"/>
                </a:lnTo>
                <a:lnTo>
                  <a:pt x="0" y="40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730" t="-819279" r="-243785" b="-8133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2755244" y="4501870"/>
            <a:ext cx="1938685" cy="685311"/>
          </a:xfrm>
          <a:custGeom>
            <a:avLst/>
            <a:gdLst/>
            <a:ahLst/>
            <a:cxnLst/>
            <a:rect r="r" b="b" t="t" l="l"/>
            <a:pathLst>
              <a:path h="685311" w="1938685">
                <a:moveTo>
                  <a:pt x="0" y="0"/>
                </a:moveTo>
                <a:lnTo>
                  <a:pt x="1938685" y="0"/>
                </a:lnTo>
                <a:lnTo>
                  <a:pt x="1938685" y="685311"/>
                </a:lnTo>
                <a:lnTo>
                  <a:pt x="0" y="68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730" t="-593809" r="-243785" b="-3143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1520291" y="8123947"/>
            <a:ext cx="1525251" cy="456731"/>
          </a:xfrm>
          <a:custGeom>
            <a:avLst/>
            <a:gdLst/>
            <a:ahLst/>
            <a:cxnLst/>
            <a:rect r="r" b="b" t="t" l="l"/>
            <a:pathLst>
              <a:path h="456731" w="1525251">
                <a:moveTo>
                  <a:pt x="0" y="0"/>
                </a:moveTo>
                <a:lnTo>
                  <a:pt x="1525251" y="0"/>
                </a:lnTo>
                <a:lnTo>
                  <a:pt x="1525251" y="456732"/>
                </a:lnTo>
                <a:lnTo>
                  <a:pt x="0" y="45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730" t="-719033" r="-243785" b="-371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11551" y="4844525"/>
            <a:ext cx="2286000" cy="2057400"/>
          </a:xfrm>
          <a:custGeom>
            <a:avLst/>
            <a:gdLst/>
            <a:ahLst/>
            <a:cxnLst/>
            <a:rect r="r" b="b" t="t" l="l"/>
            <a:pathLst>
              <a:path h="2057400" w="2286000">
                <a:moveTo>
                  <a:pt x="0" y="0"/>
                </a:moveTo>
                <a:lnTo>
                  <a:pt x="2286000" y="0"/>
                </a:lnTo>
                <a:lnTo>
                  <a:pt x="22860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1188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4. Environment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4010" y="2204566"/>
            <a:ext cx="4349254" cy="59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Constraint handling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4010" y="3182933"/>
            <a:ext cx="10748699" cy="131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product must be placed in the available space only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must be completely contained within the material sheet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Only cut products that are listed and have quantity left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010" y="7045904"/>
            <a:ext cx="6210267" cy="87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+1 only if all products have been cut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 otherwise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3459" y="5939032"/>
            <a:ext cx="6033658" cy="59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</a:t>
            </a: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 reward environment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19871" y="4825475"/>
            <a:ext cx="209431" cy="2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03783" y="8297942"/>
            <a:ext cx="209431" cy="2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34266" y="8285127"/>
            <a:ext cx="209431" cy="2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6598" y="8285127"/>
            <a:ext cx="209431" cy="2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8201" y="8226142"/>
            <a:ext cx="209431" cy="2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</a:pPr>
            <a:r>
              <a:rPr lang="en-US" sz="1417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380112" y="-1005190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67747" y="513980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9869" y="6170938"/>
            <a:ext cx="3899431" cy="3720440"/>
          </a:xfrm>
          <a:custGeom>
            <a:avLst/>
            <a:gdLst/>
            <a:ahLst/>
            <a:cxnLst/>
            <a:rect r="r" b="b" t="t" l="l"/>
            <a:pathLst>
              <a:path h="3720440" w="3899431">
                <a:moveTo>
                  <a:pt x="0" y="0"/>
                </a:moveTo>
                <a:lnTo>
                  <a:pt x="3899431" y="0"/>
                </a:lnTo>
                <a:lnTo>
                  <a:pt x="3899431" y="3720440"/>
                </a:lnTo>
                <a:lnTo>
                  <a:pt x="0" y="372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5173" y="1115414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4. Environment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9454" y="3277574"/>
            <a:ext cx="14704880" cy="526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Stocks: Large wooden boards with random sizes from min_w x min_h to max_w x max_h.</a:t>
            </a:r>
          </a:p>
          <a:p>
            <a:pPr algn="just">
              <a:lnSpc>
                <a:spcPts val="3499"/>
              </a:lnSpc>
            </a:pP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-2: Area outside the actual size of stocks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-1: Empty area, product can be placed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≥0: Index of the product has been placed (will be updated in the step() method)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Products: Each product is a dictionary with 2 information:</a:t>
            </a:r>
          </a:p>
          <a:p>
            <a:pPr algn="just">
              <a:lnSpc>
                <a:spcPts val="3499"/>
              </a:lnSpc>
            </a:pP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size: Size (width, height) of the product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quantity: Number of products to cut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80550" y="2339018"/>
            <a:ext cx="1193436" cy="59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99390" y="6942313"/>
            <a:ext cx="3089594" cy="2764373"/>
          </a:xfrm>
          <a:custGeom>
            <a:avLst/>
            <a:gdLst/>
            <a:ahLst/>
            <a:cxnLst/>
            <a:rect r="r" b="b" t="t" l="l"/>
            <a:pathLst>
              <a:path h="2764373" w="3089594">
                <a:moveTo>
                  <a:pt x="0" y="0"/>
                </a:moveTo>
                <a:lnTo>
                  <a:pt x="3089594" y="0"/>
                </a:lnTo>
                <a:lnTo>
                  <a:pt x="3089594" y="2764373"/>
                </a:lnTo>
                <a:lnTo>
                  <a:pt x="0" y="276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41279" y="6942313"/>
            <a:ext cx="3179801" cy="2819337"/>
          </a:xfrm>
          <a:custGeom>
            <a:avLst/>
            <a:gdLst/>
            <a:ahLst/>
            <a:cxnLst/>
            <a:rect r="r" b="b" t="t" l="l"/>
            <a:pathLst>
              <a:path h="2819337" w="3179801">
                <a:moveTo>
                  <a:pt x="0" y="0"/>
                </a:moveTo>
                <a:lnTo>
                  <a:pt x="3179800" y="0"/>
                </a:lnTo>
                <a:lnTo>
                  <a:pt x="3179800" y="2819337"/>
                </a:lnTo>
                <a:lnTo>
                  <a:pt x="0" y="2819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17645" y="8005047"/>
            <a:ext cx="1396825" cy="693870"/>
            <a:chOff x="0" y="0"/>
            <a:chExt cx="1043032" cy="5181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032" cy="518124"/>
            </a:xfrm>
            <a:custGeom>
              <a:avLst/>
              <a:gdLst/>
              <a:ahLst/>
              <a:cxnLst/>
              <a:rect r="r" b="b" t="t" l="l"/>
              <a:pathLst>
                <a:path h="518124" w="1043032">
                  <a:moveTo>
                    <a:pt x="1043032" y="259062"/>
                  </a:moveTo>
                  <a:lnTo>
                    <a:pt x="636632" y="0"/>
                  </a:lnTo>
                  <a:lnTo>
                    <a:pt x="636632" y="203200"/>
                  </a:lnTo>
                  <a:lnTo>
                    <a:pt x="0" y="203200"/>
                  </a:lnTo>
                  <a:lnTo>
                    <a:pt x="0" y="314924"/>
                  </a:lnTo>
                  <a:lnTo>
                    <a:pt x="636632" y="314924"/>
                  </a:lnTo>
                  <a:lnTo>
                    <a:pt x="636632" y="518124"/>
                  </a:lnTo>
                  <a:lnTo>
                    <a:pt x="1043032" y="259062"/>
                  </a:lnTo>
                  <a:close/>
                </a:path>
              </a:pathLst>
            </a:custGeom>
            <a:solidFill>
              <a:srgbClr val="FF00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46050"/>
              <a:ext cx="941432" cy="168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1188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4. Environment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1172" y="2023644"/>
            <a:ext cx="970525" cy="59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6458" y="2806666"/>
            <a:ext cx="16981542" cy="372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</a:t>
            </a:r>
            <a:r>
              <a:rPr lang="en-US" sz="2499" spc="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ract information from actions (stock_idx, size, position).</a:t>
            </a:r>
          </a:p>
          <a:p>
            <a:pPr algn="l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 the right product from the product inventory</a:t>
            </a:r>
          </a:p>
          <a:p>
            <a:pPr algn="l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placing the product on the material sheet ( Make sure the product does not exceed the plate size.)</a:t>
            </a:r>
          </a:p>
          <a:p>
            <a:pPr algn="l" marL="539746" indent="-269873" lvl="1">
              <a:lnSpc>
                <a:spcPts val="49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 end status and calculate rewards : Terminated = True, Rewards = 1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1245379" y="7381952"/>
            <a:ext cx="1397615" cy="542444"/>
          </a:xfrm>
          <a:custGeom>
            <a:avLst/>
            <a:gdLst/>
            <a:ahLst/>
            <a:cxnLst/>
            <a:rect r="r" b="b" t="t" l="l"/>
            <a:pathLst>
              <a:path h="542444" w="1397615">
                <a:moveTo>
                  <a:pt x="0" y="0"/>
                </a:moveTo>
                <a:lnTo>
                  <a:pt x="1397616" y="0"/>
                </a:lnTo>
                <a:lnTo>
                  <a:pt x="1397616" y="542444"/>
                </a:lnTo>
                <a:lnTo>
                  <a:pt x="0" y="54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800" t="-579255" r="-261106" b="-28211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1188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4. Environment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1001" y="1959442"/>
            <a:ext cx="1863328" cy="59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get_info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47214"/>
            <a:ext cx="14241364" cy="488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rovide metrics to evaluate the effectiveness of the solution</a:t>
            </a:r>
          </a:p>
          <a:p>
            <a:pPr algn="l" marL="604515" indent="-302257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Measures the ratio of material panels used to total panels</a:t>
            </a: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</a:t>
            </a:r>
            <a:r>
              <a:rPr lang="en-US" b="true" sz="2799" spc="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Filled_ratio = Used stock / Total stock</a:t>
            </a:r>
          </a:p>
          <a:p>
            <a:pPr algn="l" marL="604515" indent="-302257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 the percentage of empty (wasted) area on used material panels</a:t>
            </a: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</a:t>
            </a:r>
            <a:r>
              <a:rPr lang="en-US" b="true" sz="2799" spc="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Trim_loss = Number of Empty Cells / Total Valid Cells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spc="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446711" y="6929691"/>
            <a:ext cx="3089594" cy="2764373"/>
          </a:xfrm>
          <a:custGeom>
            <a:avLst/>
            <a:gdLst/>
            <a:ahLst/>
            <a:cxnLst/>
            <a:rect r="r" b="b" t="t" l="l"/>
            <a:pathLst>
              <a:path h="2764373" w="3089594">
                <a:moveTo>
                  <a:pt x="0" y="0"/>
                </a:moveTo>
                <a:lnTo>
                  <a:pt x="3089594" y="0"/>
                </a:lnTo>
                <a:lnTo>
                  <a:pt x="3089594" y="2764373"/>
                </a:lnTo>
                <a:lnTo>
                  <a:pt x="0" y="276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292701" y="7357277"/>
            <a:ext cx="1397615" cy="542444"/>
          </a:xfrm>
          <a:custGeom>
            <a:avLst/>
            <a:gdLst/>
            <a:ahLst/>
            <a:cxnLst/>
            <a:rect r="r" b="b" t="t" l="l"/>
            <a:pathLst>
              <a:path h="542444" w="1397615">
                <a:moveTo>
                  <a:pt x="0" y="0"/>
                </a:moveTo>
                <a:lnTo>
                  <a:pt x="1397615" y="0"/>
                </a:lnTo>
                <a:lnTo>
                  <a:pt x="1397615" y="542443"/>
                </a:lnTo>
                <a:lnTo>
                  <a:pt x="0" y="542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800" t="-579255" r="-261106" b="-2821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7110" y="6808733"/>
            <a:ext cx="7667997" cy="7366070"/>
          </a:xfrm>
          <a:custGeom>
            <a:avLst/>
            <a:gdLst/>
            <a:ahLst/>
            <a:cxnLst/>
            <a:rect r="r" b="b" t="t" l="l"/>
            <a:pathLst>
              <a:path h="7366070" w="7667997">
                <a:moveTo>
                  <a:pt x="0" y="0"/>
                </a:moveTo>
                <a:lnTo>
                  <a:pt x="7667998" y="0"/>
                </a:lnTo>
                <a:lnTo>
                  <a:pt x="7667998" y="7366070"/>
                </a:lnTo>
                <a:lnTo>
                  <a:pt x="0" y="736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0" y="3367252"/>
            <a:ext cx="9873235" cy="9662181"/>
          </a:xfrm>
          <a:custGeom>
            <a:avLst/>
            <a:gdLst/>
            <a:ahLst/>
            <a:cxnLst/>
            <a:rect r="r" b="b" t="t" l="l"/>
            <a:pathLst>
              <a:path h="9662181" w="9873235">
                <a:moveTo>
                  <a:pt x="9873235" y="0"/>
                </a:moveTo>
                <a:lnTo>
                  <a:pt x="0" y="0"/>
                </a:lnTo>
                <a:lnTo>
                  <a:pt x="0" y="9662180"/>
                </a:lnTo>
                <a:lnTo>
                  <a:pt x="9873235" y="9662180"/>
                </a:lnTo>
                <a:lnTo>
                  <a:pt x="9873235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6455117">
            <a:off x="14788487" y="1660831"/>
            <a:ext cx="2905587" cy="290558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53" y="25453"/>
              <a:ext cx="761894" cy="761894"/>
            </a:xfrm>
            <a:custGeom>
              <a:avLst/>
              <a:gdLst/>
              <a:ahLst/>
              <a:cxnLst/>
              <a:rect r="r" b="b" t="t" l="l"/>
              <a:pathLst>
                <a:path h="761894" w="761894">
                  <a:moveTo>
                    <a:pt x="397850" y="10764"/>
                  </a:moveTo>
                  <a:lnTo>
                    <a:pt x="493360" y="215414"/>
                  </a:lnTo>
                  <a:cubicBezTo>
                    <a:pt x="504278" y="238810"/>
                    <a:pt x="523084" y="257616"/>
                    <a:pt x="546480" y="268534"/>
                  </a:cubicBezTo>
                  <a:lnTo>
                    <a:pt x="751130" y="364044"/>
                  </a:lnTo>
                  <a:cubicBezTo>
                    <a:pt x="757697" y="367109"/>
                    <a:pt x="761894" y="373700"/>
                    <a:pt x="761894" y="380947"/>
                  </a:cubicBezTo>
                  <a:cubicBezTo>
                    <a:pt x="761894" y="388194"/>
                    <a:pt x="757697" y="394785"/>
                    <a:pt x="751130" y="397850"/>
                  </a:cubicBezTo>
                  <a:lnTo>
                    <a:pt x="546480" y="493360"/>
                  </a:lnTo>
                  <a:cubicBezTo>
                    <a:pt x="523084" y="504278"/>
                    <a:pt x="504278" y="523084"/>
                    <a:pt x="493360" y="546480"/>
                  </a:cubicBezTo>
                  <a:lnTo>
                    <a:pt x="397850" y="751130"/>
                  </a:lnTo>
                  <a:cubicBezTo>
                    <a:pt x="394785" y="757697"/>
                    <a:pt x="388194" y="761894"/>
                    <a:pt x="380947" y="761894"/>
                  </a:cubicBezTo>
                  <a:cubicBezTo>
                    <a:pt x="373700" y="761894"/>
                    <a:pt x="367109" y="757697"/>
                    <a:pt x="364044" y="751130"/>
                  </a:cubicBezTo>
                  <a:lnTo>
                    <a:pt x="268534" y="546480"/>
                  </a:lnTo>
                  <a:cubicBezTo>
                    <a:pt x="257616" y="523084"/>
                    <a:pt x="238810" y="504278"/>
                    <a:pt x="215414" y="493360"/>
                  </a:cubicBezTo>
                  <a:lnTo>
                    <a:pt x="10764" y="397850"/>
                  </a:lnTo>
                  <a:cubicBezTo>
                    <a:pt x="4197" y="394785"/>
                    <a:pt x="0" y="388194"/>
                    <a:pt x="0" y="380947"/>
                  </a:cubicBezTo>
                  <a:cubicBezTo>
                    <a:pt x="0" y="373700"/>
                    <a:pt x="4197" y="367109"/>
                    <a:pt x="10764" y="364044"/>
                  </a:cubicBezTo>
                  <a:lnTo>
                    <a:pt x="215414" y="268534"/>
                  </a:lnTo>
                  <a:cubicBezTo>
                    <a:pt x="238810" y="257616"/>
                    <a:pt x="257616" y="238810"/>
                    <a:pt x="268534" y="215414"/>
                  </a:cubicBezTo>
                  <a:lnTo>
                    <a:pt x="364044" y="10764"/>
                  </a:lnTo>
                  <a:cubicBezTo>
                    <a:pt x="367109" y="4197"/>
                    <a:pt x="373700" y="0"/>
                    <a:pt x="380947" y="0"/>
                  </a:cubicBezTo>
                  <a:cubicBezTo>
                    <a:pt x="388194" y="0"/>
                    <a:pt x="394785" y="4197"/>
                    <a:pt x="397850" y="1076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250207">
            <a:off x="-1946918" y="-2123450"/>
            <a:ext cx="5449437" cy="54494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571" y="13571"/>
              <a:ext cx="785657" cy="785657"/>
            </a:xfrm>
            <a:custGeom>
              <a:avLst/>
              <a:gdLst/>
              <a:ahLst/>
              <a:cxnLst/>
              <a:rect r="r" b="b" t="t" l="l"/>
              <a:pathLst>
                <a:path h="785657" w="785657">
                  <a:moveTo>
                    <a:pt x="401841" y="5740"/>
                  </a:moveTo>
                  <a:lnTo>
                    <a:pt x="513132" y="244203"/>
                  </a:lnTo>
                  <a:cubicBezTo>
                    <a:pt x="518954" y="256677"/>
                    <a:pt x="528981" y="266704"/>
                    <a:pt x="541455" y="272526"/>
                  </a:cubicBezTo>
                  <a:lnTo>
                    <a:pt x="779918" y="383817"/>
                  </a:lnTo>
                  <a:cubicBezTo>
                    <a:pt x="783420" y="385451"/>
                    <a:pt x="785658" y="388965"/>
                    <a:pt x="785658" y="392829"/>
                  </a:cubicBezTo>
                  <a:cubicBezTo>
                    <a:pt x="785658" y="396693"/>
                    <a:pt x="783420" y="400207"/>
                    <a:pt x="779918" y="401841"/>
                  </a:cubicBezTo>
                  <a:lnTo>
                    <a:pt x="541455" y="513132"/>
                  </a:lnTo>
                  <a:cubicBezTo>
                    <a:pt x="528981" y="518954"/>
                    <a:pt x="518954" y="528981"/>
                    <a:pt x="513132" y="541455"/>
                  </a:cubicBezTo>
                  <a:lnTo>
                    <a:pt x="401841" y="779918"/>
                  </a:lnTo>
                  <a:cubicBezTo>
                    <a:pt x="400207" y="783420"/>
                    <a:pt x="396693" y="785658"/>
                    <a:pt x="392829" y="785658"/>
                  </a:cubicBezTo>
                  <a:cubicBezTo>
                    <a:pt x="388965" y="785658"/>
                    <a:pt x="385451" y="783420"/>
                    <a:pt x="383817" y="779918"/>
                  </a:cubicBezTo>
                  <a:lnTo>
                    <a:pt x="272526" y="541455"/>
                  </a:lnTo>
                  <a:cubicBezTo>
                    <a:pt x="266704" y="528981"/>
                    <a:pt x="256677" y="518954"/>
                    <a:pt x="244203" y="513132"/>
                  </a:cubicBezTo>
                  <a:lnTo>
                    <a:pt x="5740" y="401841"/>
                  </a:lnTo>
                  <a:cubicBezTo>
                    <a:pt x="2238" y="400207"/>
                    <a:pt x="0" y="396693"/>
                    <a:pt x="0" y="392829"/>
                  </a:cubicBezTo>
                  <a:cubicBezTo>
                    <a:pt x="0" y="388965"/>
                    <a:pt x="2238" y="385451"/>
                    <a:pt x="5740" y="383817"/>
                  </a:cubicBezTo>
                  <a:lnTo>
                    <a:pt x="244203" y="272526"/>
                  </a:lnTo>
                  <a:cubicBezTo>
                    <a:pt x="256677" y="266704"/>
                    <a:pt x="266704" y="256677"/>
                    <a:pt x="272526" y="244203"/>
                  </a:cubicBezTo>
                  <a:lnTo>
                    <a:pt x="383817" y="5740"/>
                  </a:lnTo>
                  <a:cubicBezTo>
                    <a:pt x="385451" y="2238"/>
                    <a:pt x="388965" y="0"/>
                    <a:pt x="392829" y="0"/>
                  </a:cubicBezTo>
                  <a:cubicBezTo>
                    <a:pt x="396693" y="0"/>
                    <a:pt x="400207" y="2238"/>
                    <a:pt x="401841" y="57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072858" y="9556750"/>
            <a:ext cx="992249" cy="499846"/>
          </a:xfrm>
          <a:custGeom>
            <a:avLst/>
            <a:gdLst/>
            <a:ahLst/>
            <a:cxnLst/>
            <a:rect r="r" b="b" t="t" l="l"/>
            <a:pathLst>
              <a:path h="499846" w="992249">
                <a:moveTo>
                  <a:pt x="0" y="0"/>
                </a:moveTo>
                <a:lnTo>
                  <a:pt x="992250" y="0"/>
                </a:lnTo>
                <a:lnTo>
                  <a:pt x="992250" y="499846"/>
                </a:lnTo>
                <a:lnTo>
                  <a:pt x="0" y="499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08206" y="6015802"/>
            <a:ext cx="2848537" cy="284853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8"/>
              <a:stretch>
                <a:fillRect l="-34131" t="-53030" r="0" b="-2584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40258" y="6015802"/>
            <a:ext cx="2848537" cy="284853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9"/>
              <a:stretch>
                <a:fillRect l="-27182" t="-59742" r="-24761" b="-4664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71393" y="6015802"/>
            <a:ext cx="2631806" cy="2848537"/>
            <a:chOff x="0" y="0"/>
            <a:chExt cx="5403881" cy="5848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5151" cy="5848893"/>
            </a:xfrm>
            <a:custGeom>
              <a:avLst/>
              <a:gdLst/>
              <a:ahLst/>
              <a:cxnLst/>
              <a:rect r="r" b="b" t="t" l="l"/>
              <a:pathLst>
                <a:path h="5848893" w="5405151">
                  <a:moveTo>
                    <a:pt x="5093698" y="0"/>
                  </a:moveTo>
                  <a:lnTo>
                    <a:pt x="310183" y="0"/>
                  </a:lnTo>
                  <a:cubicBezTo>
                    <a:pt x="138339" y="0"/>
                    <a:pt x="0" y="149732"/>
                    <a:pt x="0" y="335726"/>
                  </a:cubicBezTo>
                  <a:lnTo>
                    <a:pt x="0" y="5514337"/>
                  </a:lnTo>
                  <a:cubicBezTo>
                    <a:pt x="0" y="5699162"/>
                    <a:pt x="138339" y="5848893"/>
                    <a:pt x="310183" y="5848893"/>
                  </a:cubicBezTo>
                  <a:lnTo>
                    <a:pt x="5094779" y="5848893"/>
                  </a:lnTo>
                  <a:cubicBezTo>
                    <a:pt x="5265542" y="5848893"/>
                    <a:pt x="5405151" y="5699162"/>
                    <a:pt x="5405151" y="5513167"/>
                  </a:cubicBezTo>
                  <a:lnTo>
                    <a:pt x="5405151" y="335726"/>
                  </a:lnTo>
                  <a:cubicBezTo>
                    <a:pt x="5403881" y="149732"/>
                    <a:pt x="5265542" y="0"/>
                    <a:pt x="5093698" y="0"/>
                  </a:cubicBezTo>
                  <a:close/>
                </a:path>
              </a:pathLst>
            </a:custGeom>
            <a:blipFill>
              <a:blip r:embed="rId10"/>
              <a:stretch>
                <a:fillRect l="-4104" t="0" r="-410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59670" y="1689356"/>
            <a:ext cx="2848537" cy="2848537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512" r="0" b="-1251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743586" y="1689356"/>
            <a:ext cx="2848537" cy="284853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680" r="0" b="-1668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048144" y="390710"/>
            <a:ext cx="8368661" cy="10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4"/>
              </a:lnSpc>
            </a:pPr>
            <a:r>
              <a:rPr lang="en-US" sz="7614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Members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4479" y="9248775"/>
            <a:ext cx="386009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 spc="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Nguyễn Trọng Nghĩa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53891" y="4927926"/>
            <a:ext cx="386009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 spc="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Bùi Đinh Thanh Danh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02427" y="9248775"/>
            <a:ext cx="386009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 spc="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Phạm Gia Thịnh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7807" y="4927926"/>
            <a:ext cx="386009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 spc="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Nguyễn Minh Phát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57249" y="9143251"/>
            <a:ext cx="386009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 spc="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Chế Minh Quang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5.  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20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15852" y="3316617"/>
            <a:ext cx="14253357" cy="586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25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Heuristic</a:t>
            </a: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an approximate algorithm, used to solve complex problems quickly without finding the absolute optimal solution.</a:t>
            </a:r>
          </a:p>
          <a:p>
            <a:pPr algn="l">
              <a:lnSpc>
                <a:spcPts val="3606"/>
              </a:lnSpc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 </a:t>
            </a:r>
            <a:r>
              <a:rPr lang="en-US" sz="25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</a:p>
          <a:p>
            <a:pPr algn="l" marL="556118" indent="-278059" lvl="1">
              <a:lnSpc>
                <a:spcPts val="3606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 a “good enough” solution instead of “best”.</a:t>
            </a:r>
          </a:p>
          <a:p>
            <a:pPr algn="l" marL="556118" indent="-278059" lvl="1">
              <a:lnSpc>
                <a:spcPts val="3606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</a:t>
            </a: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computation time, especially such as Cutting Stock, Packing, Scheduling...</a:t>
            </a:r>
          </a:p>
          <a:p>
            <a:pPr algn="l">
              <a:lnSpc>
                <a:spcPts val="3606"/>
              </a:lnSpc>
            </a:pPr>
            <a:r>
              <a:rPr lang="en-US" sz="25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Heuristic in 2D Cutting-Stock Problem</a:t>
            </a:r>
          </a:p>
          <a:p>
            <a:pPr algn="l">
              <a:lnSpc>
                <a:spcPts val="3606"/>
              </a:lnSpc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Cut rectangular products (products) from material sheets (stock sheets) so that:</a:t>
            </a:r>
          </a:p>
          <a:p>
            <a:pPr algn="l" marL="556118" indent="-278059" lvl="1">
              <a:lnSpc>
                <a:spcPts val="3606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Meet enough product demand</a:t>
            </a:r>
          </a:p>
          <a:p>
            <a:pPr algn="l" marL="556118" indent="-278059" lvl="1">
              <a:lnSpc>
                <a:spcPts val="3606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material waste</a:t>
            </a:r>
          </a:p>
          <a:p>
            <a:pPr algn="l" marL="556118" indent="-278059" lvl="1">
              <a:lnSpc>
                <a:spcPts val="3606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the amount of stock used</a:t>
            </a:r>
          </a:p>
          <a:p>
            <a:pPr algn="l">
              <a:lnSpc>
                <a:spcPts val="3606"/>
              </a:lnSpc>
            </a:pPr>
          </a:p>
          <a:p>
            <a:pPr algn="l">
              <a:lnSpc>
                <a:spcPts val="3606"/>
              </a:lnSpc>
            </a:pPr>
          </a:p>
          <a:p>
            <a:pPr algn="l">
              <a:lnSpc>
                <a:spcPts val="36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604434"/>
            <a:ext cx="15282719" cy="6610523"/>
            <a:chOff x="0" y="0"/>
            <a:chExt cx="1865697" cy="807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5697" cy="807005"/>
            </a:xfrm>
            <a:custGeom>
              <a:avLst/>
              <a:gdLst/>
              <a:ahLst/>
              <a:cxnLst/>
              <a:rect r="r" b="b" t="t" l="l"/>
              <a:pathLst>
                <a:path h="807005" w="1865697">
                  <a:moveTo>
                    <a:pt x="10132" y="0"/>
                  </a:moveTo>
                  <a:lnTo>
                    <a:pt x="1855566" y="0"/>
                  </a:lnTo>
                  <a:cubicBezTo>
                    <a:pt x="1858253" y="0"/>
                    <a:pt x="1860830" y="1067"/>
                    <a:pt x="1862730" y="2967"/>
                  </a:cubicBezTo>
                  <a:cubicBezTo>
                    <a:pt x="1864630" y="4868"/>
                    <a:pt x="1865697" y="7445"/>
                    <a:pt x="1865697" y="10132"/>
                  </a:cubicBezTo>
                  <a:lnTo>
                    <a:pt x="1865697" y="796874"/>
                  </a:lnTo>
                  <a:cubicBezTo>
                    <a:pt x="1865697" y="799561"/>
                    <a:pt x="1864630" y="802138"/>
                    <a:pt x="1862730" y="804038"/>
                  </a:cubicBezTo>
                  <a:cubicBezTo>
                    <a:pt x="1860830" y="805938"/>
                    <a:pt x="1858253" y="807005"/>
                    <a:pt x="1855566" y="807005"/>
                  </a:cubicBezTo>
                  <a:lnTo>
                    <a:pt x="10132" y="807005"/>
                  </a:lnTo>
                  <a:cubicBezTo>
                    <a:pt x="7445" y="807005"/>
                    <a:pt x="4868" y="805938"/>
                    <a:pt x="2967" y="804038"/>
                  </a:cubicBezTo>
                  <a:cubicBezTo>
                    <a:pt x="1067" y="802138"/>
                    <a:pt x="0" y="799561"/>
                    <a:pt x="0" y="796874"/>
                  </a:cubicBezTo>
                  <a:lnTo>
                    <a:pt x="0" y="10132"/>
                  </a:lnTo>
                  <a:cubicBezTo>
                    <a:pt x="0" y="7445"/>
                    <a:pt x="1067" y="4868"/>
                    <a:pt x="2967" y="2967"/>
                  </a:cubicBezTo>
                  <a:cubicBezTo>
                    <a:pt x="4868" y="1067"/>
                    <a:pt x="7445" y="0"/>
                    <a:pt x="1013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5697" cy="86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26404" y="2747395"/>
            <a:ext cx="14256297" cy="613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First-Fit Algorithm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Browse each product (In descending order of size – from largest to smallest)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🔄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How it works: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each product: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owse the existing stocks, in order of priority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Within each stock: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Browse valid empty positions in order from (0,0) → right → down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 soon as you find a position with enough space, place the product there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Stop browsing → move to the next product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there is no stock with enough space, open a new stock and place the product at position (0, 0)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20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46368" y="3599193"/>
            <a:ext cx="10195264" cy="4621005"/>
          </a:xfrm>
          <a:custGeom>
            <a:avLst/>
            <a:gdLst/>
            <a:ahLst/>
            <a:cxnLst/>
            <a:rect r="r" b="b" t="t" l="l"/>
            <a:pathLst>
              <a:path h="4621005" w="10195264">
                <a:moveTo>
                  <a:pt x="0" y="0"/>
                </a:moveTo>
                <a:lnTo>
                  <a:pt x="10195264" y="0"/>
                </a:lnTo>
                <a:lnTo>
                  <a:pt x="10195264" y="4621005"/>
                </a:lnTo>
                <a:lnTo>
                  <a:pt x="0" y="4621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469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38183" y="8268411"/>
            <a:ext cx="3931025" cy="433841"/>
          </a:xfrm>
          <a:custGeom>
            <a:avLst/>
            <a:gdLst/>
            <a:ahLst/>
            <a:cxnLst/>
            <a:rect r="r" b="b" t="t" l="l"/>
            <a:pathLst>
              <a:path h="433841" w="3931025">
                <a:moveTo>
                  <a:pt x="0" y="0"/>
                </a:moveTo>
                <a:lnTo>
                  <a:pt x="3931026" y="0"/>
                </a:lnTo>
                <a:lnTo>
                  <a:pt x="3931026" y="433841"/>
                </a:lnTo>
                <a:lnTo>
                  <a:pt x="0" y="433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15852" y="2966470"/>
            <a:ext cx="14253357" cy="44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First-Fit Algorithm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6202" y="8343803"/>
            <a:ext cx="2173580" cy="12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 tooltip="https://hocict-my.sharepoint.com/:b:/r/personal/nakhuong_hocict_edu_vn/Documents/0-TEACHING/FPT%20Univ/RL/HK242/Sample%20assmt%20submission/Assignment-CO2011-CSE241-2312046_2313233_2310687_2313348_2310936.pdf?csf=1&amp;web=1&amp;e=1pJnp0"/>
              </a:rPr>
              <a:t>Link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604434"/>
            <a:ext cx="15282719" cy="6610523"/>
            <a:chOff x="0" y="0"/>
            <a:chExt cx="1865697" cy="807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5697" cy="807005"/>
            </a:xfrm>
            <a:custGeom>
              <a:avLst/>
              <a:gdLst/>
              <a:ahLst/>
              <a:cxnLst/>
              <a:rect r="r" b="b" t="t" l="l"/>
              <a:pathLst>
                <a:path h="807005" w="1865697">
                  <a:moveTo>
                    <a:pt x="10132" y="0"/>
                  </a:moveTo>
                  <a:lnTo>
                    <a:pt x="1855566" y="0"/>
                  </a:lnTo>
                  <a:cubicBezTo>
                    <a:pt x="1858253" y="0"/>
                    <a:pt x="1860830" y="1067"/>
                    <a:pt x="1862730" y="2967"/>
                  </a:cubicBezTo>
                  <a:cubicBezTo>
                    <a:pt x="1864630" y="4868"/>
                    <a:pt x="1865697" y="7445"/>
                    <a:pt x="1865697" y="10132"/>
                  </a:cubicBezTo>
                  <a:lnTo>
                    <a:pt x="1865697" y="796874"/>
                  </a:lnTo>
                  <a:cubicBezTo>
                    <a:pt x="1865697" y="799561"/>
                    <a:pt x="1864630" y="802138"/>
                    <a:pt x="1862730" y="804038"/>
                  </a:cubicBezTo>
                  <a:cubicBezTo>
                    <a:pt x="1860830" y="805938"/>
                    <a:pt x="1858253" y="807005"/>
                    <a:pt x="1855566" y="807005"/>
                  </a:cubicBezTo>
                  <a:lnTo>
                    <a:pt x="10132" y="807005"/>
                  </a:lnTo>
                  <a:cubicBezTo>
                    <a:pt x="7445" y="807005"/>
                    <a:pt x="4868" y="805938"/>
                    <a:pt x="2967" y="804038"/>
                  </a:cubicBezTo>
                  <a:cubicBezTo>
                    <a:pt x="1067" y="802138"/>
                    <a:pt x="0" y="799561"/>
                    <a:pt x="0" y="796874"/>
                  </a:cubicBezTo>
                  <a:lnTo>
                    <a:pt x="0" y="10132"/>
                  </a:lnTo>
                  <a:cubicBezTo>
                    <a:pt x="0" y="7445"/>
                    <a:pt x="1067" y="4868"/>
                    <a:pt x="2967" y="2967"/>
                  </a:cubicBezTo>
                  <a:cubicBezTo>
                    <a:pt x="4868" y="1067"/>
                    <a:pt x="7445" y="0"/>
                    <a:pt x="1013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5697" cy="86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26404" y="2747395"/>
            <a:ext cx="14256297" cy="701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Best-Fit Algorithm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Place the product in the stock that has the least amount of excess after placing it.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🔄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How it works: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Browse each product.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each stock: Find all possible locations.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Estimate the excess area if placed.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 location (with the least excess) to place the product.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there is no suitable stock, create a new stock.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⚡ 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solution quality is better than First-Fit.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Takes more time to calculate.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when material optimization is needed.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810323"/>
            <a:chOff x="0" y="0"/>
            <a:chExt cx="1838705" cy="8313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831397"/>
            </a:xfrm>
            <a:custGeom>
              <a:avLst/>
              <a:gdLst/>
              <a:ahLst/>
              <a:cxnLst/>
              <a:rect r="r" b="b" t="t" l="l"/>
              <a:pathLst>
                <a:path h="831397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821116"/>
                  </a:lnTo>
                  <a:cubicBezTo>
                    <a:pt x="1838705" y="826794"/>
                    <a:pt x="1834103" y="831397"/>
                    <a:pt x="1828425" y="831397"/>
                  </a:cubicBezTo>
                  <a:lnTo>
                    <a:pt x="10280" y="831397"/>
                  </a:lnTo>
                  <a:cubicBezTo>
                    <a:pt x="4603" y="831397"/>
                    <a:pt x="0" y="826794"/>
                    <a:pt x="0" y="821116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88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12236" y="3033145"/>
            <a:ext cx="6063529" cy="6279797"/>
          </a:xfrm>
          <a:custGeom>
            <a:avLst/>
            <a:gdLst/>
            <a:ahLst/>
            <a:cxnLst/>
            <a:rect r="r" b="b" t="t" l="l"/>
            <a:pathLst>
              <a:path h="6279797" w="6063529">
                <a:moveTo>
                  <a:pt x="0" y="0"/>
                </a:moveTo>
                <a:lnTo>
                  <a:pt x="6063528" y="0"/>
                </a:lnTo>
                <a:lnTo>
                  <a:pt x="6063528" y="6279798"/>
                </a:lnTo>
                <a:lnTo>
                  <a:pt x="0" y="627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5852" y="2966470"/>
            <a:ext cx="1425629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Best-Fit Algorithm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810323"/>
            <a:chOff x="0" y="0"/>
            <a:chExt cx="1838705" cy="8313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831397"/>
            </a:xfrm>
            <a:custGeom>
              <a:avLst/>
              <a:gdLst/>
              <a:ahLst/>
              <a:cxnLst/>
              <a:rect r="r" b="b" t="t" l="l"/>
              <a:pathLst>
                <a:path h="831397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821116"/>
                  </a:lnTo>
                  <a:cubicBezTo>
                    <a:pt x="1838705" y="826794"/>
                    <a:pt x="1834103" y="831397"/>
                    <a:pt x="1828425" y="831397"/>
                  </a:cubicBezTo>
                  <a:lnTo>
                    <a:pt x="10280" y="831397"/>
                  </a:lnTo>
                  <a:cubicBezTo>
                    <a:pt x="4603" y="831397"/>
                    <a:pt x="0" y="826794"/>
                    <a:pt x="0" y="821116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88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46475" y="3516635"/>
            <a:ext cx="7395050" cy="5953016"/>
          </a:xfrm>
          <a:custGeom>
            <a:avLst/>
            <a:gdLst/>
            <a:ahLst/>
            <a:cxnLst/>
            <a:rect r="r" b="b" t="t" l="l"/>
            <a:pathLst>
              <a:path h="5953016" w="7395050">
                <a:moveTo>
                  <a:pt x="0" y="0"/>
                </a:moveTo>
                <a:lnTo>
                  <a:pt x="7395050" y="0"/>
                </a:lnTo>
                <a:lnTo>
                  <a:pt x="7395050" y="5953015"/>
                </a:lnTo>
                <a:lnTo>
                  <a:pt x="0" y="595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5852" y="2966470"/>
            <a:ext cx="1425629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 : First-Fit vs Best-Fit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20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15852" y="2995695"/>
            <a:ext cx="14256297" cy="613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Combination Algorithm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 First-Fit + Best-Fit to achieve both efficiency and speed.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🔄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How it works: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Phase 1: First-Fit Placement – ​​quickly place all products.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Phase 2: Best-Fit Refinement – ​​optimize placement to reduce waste.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Phase 3: Stock Merging (if applicable) – merge smaller stocks into larger stocks to reduce total stock.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🔥 </a:t>
            </a: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Keep the same good time performance as First-Fit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still achieve the same material efficiency as Best-Fit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both quality and speed → suitable for practical industrial applications.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193" y="2782168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38705" cy="820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05778" y="3729835"/>
            <a:ext cx="10276444" cy="4359721"/>
          </a:xfrm>
          <a:custGeom>
            <a:avLst/>
            <a:gdLst/>
            <a:ahLst/>
            <a:cxnLst/>
            <a:rect r="r" b="b" t="t" l="l"/>
            <a:pathLst>
              <a:path h="4359721" w="10276444">
                <a:moveTo>
                  <a:pt x="0" y="0"/>
                </a:moveTo>
                <a:lnTo>
                  <a:pt x="10276444" y="0"/>
                </a:lnTo>
                <a:lnTo>
                  <a:pt x="10276444" y="4359721"/>
                </a:lnTo>
                <a:lnTo>
                  <a:pt x="0" y="4359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256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5852" y="2995695"/>
            <a:ext cx="1425629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Combination Algorithm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38183" y="8410698"/>
            <a:ext cx="3931025" cy="433841"/>
          </a:xfrm>
          <a:custGeom>
            <a:avLst/>
            <a:gdLst/>
            <a:ahLst/>
            <a:cxnLst/>
            <a:rect r="r" b="b" t="t" l="l"/>
            <a:pathLst>
              <a:path h="433841" w="3931025">
                <a:moveTo>
                  <a:pt x="0" y="0"/>
                </a:moveTo>
                <a:lnTo>
                  <a:pt x="3931026" y="0"/>
                </a:lnTo>
                <a:lnTo>
                  <a:pt x="3931026" y="433841"/>
                </a:lnTo>
                <a:lnTo>
                  <a:pt x="0" y="433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90" y="8435652"/>
            <a:ext cx="1694259" cy="12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 tooltip="https://hocict-my.sharepoint.com/:b:/r/personal/nakhuong_hocict_edu_vn/Documents/0-TEACHING/FPT%20Univ/RL/HK242/Sample%20assmt%20submission/Assignment-CO2011-CSE241-2312046_2313233_2310687_2313348_2310936.pdf?csf=1&amp;web=1&amp;e=G4aYye"/>
              </a:rPr>
              <a:t>Source: </a:t>
            </a: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 tooltip="https://hocict-my.sharepoint.com/:b:/r/personal/nakhuong_hocict_edu_vn/Documents/0-TEACHING/FPT%20Univ/RL/HK242/Sample%20assmt%20submission/Assignment-CO2011-CSE241-2312046_2313233_2310687_2313348_2310936.pdf?csf=1&amp;web=1&amp;e=G4aYye"/>
              </a:rPr>
              <a:t>Link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8227" y="2984753"/>
            <a:ext cx="7237772" cy="5849886"/>
            <a:chOff x="0" y="0"/>
            <a:chExt cx="883579" cy="714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3579" cy="714148"/>
            </a:xfrm>
            <a:custGeom>
              <a:avLst/>
              <a:gdLst/>
              <a:ahLst/>
              <a:cxnLst/>
              <a:rect r="r" b="b" t="t" l="l"/>
              <a:pathLst>
                <a:path h="714148" w="883579">
                  <a:moveTo>
                    <a:pt x="21393" y="0"/>
                  </a:moveTo>
                  <a:lnTo>
                    <a:pt x="862186" y="0"/>
                  </a:lnTo>
                  <a:cubicBezTo>
                    <a:pt x="874001" y="0"/>
                    <a:pt x="883579" y="9578"/>
                    <a:pt x="883579" y="21393"/>
                  </a:cubicBezTo>
                  <a:lnTo>
                    <a:pt x="883579" y="692754"/>
                  </a:lnTo>
                  <a:cubicBezTo>
                    <a:pt x="883579" y="704570"/>
                    <a:pt x="874001" y="714148"/>
                    <a:pt x="862186" y="714148"/>
                  </a:cubicBezTo>
                  <a:lnTo>
                    <a:pt x="21393" y="714148"/>
                  </a:lnTo>
                  <a:cubicBezTo>
                    <a:pt x="9578" y="714148"/>
                    <a:pt x="0" y="704570"/>
                    <a:pt x="0" y="692754"/>
                  </a:cubicBezTo>
                  <a:lnTo>
                    <a:pt x="0" y="21393"/>
                  </a:lnTo>
                  <a:cubicBezTo>
                    <a:pt x="0" y="9578"/>
                    <a:pt x="9578" y="0"/>
                    <a:pt x="21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3579" cy="77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71609" y="3108957"/>
            <a:ext cx="6691008" cy="5601476"/>
          </a:xfrm>
          <a:custGeom>
            <a:avLst/>
            <a:gdLst/>
            <a:ahLst/>
            <a:cxnLst/>
            <a:rect r="r" b="b" t="t" l="l"/>
            <a:pathLst>
              <a:path h="5601476" w="6691008">
                <a:moveTo>
                  <a:pt x="0" y="0"/>
                </a:moveTo>
                <a:lnTo>
                  <a:pt x="6691008" y="0"/>
                </a:lnTo>
                <a:lnTo>
                  <a:pt x="6691008" y="5601477"/>
                </a:lnTo>
                <a:lnTo>
                  <a:pt x="0" y="5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52001" y="2984753"/>
            <a:ext cx="7237772" cy="5849886"/>
            <a:chOff x="0" y="0"/>
            <a:chExt cx="883579" cy="7141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3579" cy="714148"/>
            </a:xfrm>
            <a:custGeom>
              <a:avLst/>
              <a:gdLst/>
              <a:ahLst/>
              <a:cxnLst/>
              <a:rect r="r" b="b" t="t" l="l"/>
              <a:pathLst>
                <a:path h="714148" w="883579">
                  <a:moveTo>
                    <a:pt x="21393" y="0"/>
                  </a:moveTo>
                  <a:lnTo>
                    <a:pt x="862186" y="0"/>
                  </a:lnTo>
                  <a:cubicBezTo>
                    <a:pt x="874001" y="0"/>
                    <a:pt x="883579" y="9578"/>
                    <a:pt x="883579" y="21393"/>
                  </a:cubicBezTo>
                  <a:lnTo>
                    <a:pt x="883579" y="692754"/>
                  </a:lnTo>
                  <a:cubicBezTo>
                    <a:pt x="883579" y="704570"/>
                    <a:pt x="874001" y="714148"/>
                    <a:pt x="862186" y="714148"/>
                  </a:cubicBezTo>
                  <a:lnTo>
                    <a:pt x="21393" y="714148"/>
                  </a:lnTo>
                  <a:cubicBezTo>
                    <a:pt x="9578" y="714148"/>
                    <a:pt x="0" y="704570"/>
                    <a:pt x="0" y="692754"/>
                  </a:cubicBezTo>
                  <a:lnTo>
                    <a:pt x="0" y="21393"/>
                  </a:lnTo>
                  <a:cubicBezTo>
                    <a:pt x="0" y="9578"/>
                    <a:pt x="9578" y="0"/>
                    <a:pt x="2139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3579" cy="77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332513" y="3228433"/>
            <a:ext cx="7157259" cy="5489307"/>
          </a:xfrm>
          <a:custGeom>
            <a:avLst/>
            <a:gdLst/>
            <a:ahLst/>
            <a:cxnLst/>
            <a:rect r="r" b="b" t="t" l="l"/>
            <a:pathLst>
              <a:path h="5489307" w="7157259">
                <a:moveTo>
                  <a:pt x="0" y="0"/>
                </a:moveTo>
                <a:lnTo>
                  <a:pt x="7157260" y="0"/>
                </a:lnTo>
                <a:lnTo>
                  <a:pt x="7157260" y="5489307"/>
                </a:lnTo>
                <a:lnTo>
                  <a:pt x="0" y="5489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7110" y="6808733"/>
            <a:ext cx="7667997" cy="7366070"/>
          </a:xfrm>
          <a:custGeom>
            <a:avLst/>
            <a:gdLst/>
            <a:ahLst/>
            <a:cxnLst/>
            <a:rect r="r" b="b" t="t" l="l"/>
            <a:pathLst>
              <a:path h="7366070" w="7667997">
                <a:moveTo>
                  <a:pt x="0" y="0"/>
                </a:moveTo>
                <a:lnTo>
                  <a:pt x="7667998" y="0"/>
                </a:lnTo>
                <a:lnTo>
                  <a:pt x="7667998" y="7366070"/>
                </a:lnTo>
                <a:lnTo>
                  <a:pt x="0" y="736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6455117">
            <a:off x="14788487" y="1660831"/>
            <a:ext cx="2905587" cy="29055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5453" y="25453"/>
              <a:ext cx="761894" cy="761894"/>
            </a:xfrm>
            <a:custGeom>
              <a:avLst/>
              <a:gdLst/>
              <a:ahLst/>
              <a:cxnLst/>
              <a:rect r="r" b="b" t="t" l="l"/>
              <a:pathLst>
                <a:path h="761894" w="761894">
                  <a:moveTo>
                    <a:pt x="397850" y="10764"/>
                  </a:moveTo>
                  <a:lnTo>
                    <a:pt x="493360" y="215414"/>
                  </a:lnTo>
                  <a:cubicBezTo>
                    <a:pt x="504278" y="238810"/>
                    <a:pt x="523084" y="257616"/>
                    <a:pt x="546480" y="268534"/>
                  </a:cubicBezTo>
                  <a:lnTo>
                    <a:pt x="751130" y="364044"/>
                  </a:lnTo>
                  <a:cubicBezTo>
                    <a:pt x="757697" y="367109"/>
                    <a:pt x="761894" y="373700"/>
                    <a:pt x="761894" y="380947"/>
                  </a:cubicBezTo>
                  <a:cubicBezTo>
                    <a:pt x="761894" y="388194"/>
                    <a:pt x="757697" y="394785"/>
                    <a:pt x="751130" y="397850"/>
                  </a:cubicBezTo>
                  <a:lnTo>
                    <a:pt x="546480" y="493360"/>
                  </a:lnTo>
                  <a:cubicBezTo>
                    <a:pt x="523084" y="504278"/>
                    <a:pt x="504278" y="523084"/>
                    <a:pt x="493360" y="546480"/>
                  </a:cubicBezTo>
                  <a:lnTo>
                    <a:pt x="397850" y="751130"/>
                  </a:lnTo>
                  <a:cubicBezTo>
                    <a:pt x="394785" y="757697"/>
                    <a:pt x="388194" y="761894"/>
                    <a:pt x="380947" y="761894"/>
                  </a:cubicBezTo>
                  <a:cubicBezTo>
                    <a:pt x="373700" y="761894"/>
                    <a:pt x="367109" y="757697"/>
                    <a:pt x="364044" y="751130"/>
                  </a:cubicBezTo>
                  <a:lnTo>
                    <a:pt x="268534" y="546480"/>
                  </a:lnTo>
                  <a:cubicBezTo>
                    <a:pt x="257616" y="523084"/>
                    <a:pt x="238810" y="504278"/>
                    <a:pt x="215414" y="493360"/>
                  </a:cubicBezTo>
                  <a:lnTo>
                    <a:pt x="10764" y="397850"/>
                  </a:lnTo>
                  <a:cubicBezTo>
                    <a:pt x="4197" y="394785"/>
                    <a:pt x="0" y="388194"/>
                    <a:pt x="0" y="380947"/>
                  </a:cubicBezTo>
                  <a:cubicBezTo>
                    <a:pt x="0" y="373700"/>
                    <a:pt x="4197" y="367109"/>
                    <a:pt x="10764" y="364044"/>
                  </a:cubicBezTo>
                  <a:lnTo>
                    <a:pt x="215414" y="268534"/>
                  </a:lnTo>
                  <a:cubicBezTo>
                    <a:pt x="238810" y="257616"/>
                    <a:pt x="257616" y="238810"/>
                    <a:pt x="268534" y="215414"/>
                  </a:cubicBezTo>
                  <a:lnTo>
                    <a:pt x="364044" y="10764"/>
                  </a:lnTo>
                  <a:cubicBezTo>
                    <a:pt x="367109" y="4197"/>
                    <a:pt x="373700" y="0"/>
                    <a:pt x="380947" y="0"/>
                  </a:cubicBezTo>
                  <a:cubicBezTo>
                    <a:pt x="388194" y="0"/>
                    <a:pt x="394785" y="4197"/>
                    <a:pt x="397850" y="1076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250207">
            <a:off x="-4190528" y="-3022882"/>
            <a:ext cx="5449437" cy="54494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71" y="13571"/>
              <a:ext cx="785657" cy="785657"/>
            </a:xfrm>
            <a:custGeom>
              <a:avLst/>
              <a:gdLst/>
              <a:ahLst/>
              <a:cxnLst/>
              <a:rect r="r" b="b" t="t" l="l"/>
              <a:pathLst>
                <a:path h="785657" w="785657">
                  <a:moveTo>
                    <a:pt x="401841" y="5740"/>
                  </a:moveTo>
                  <a:lnTo>
                    <a:pt x="513132" y="244203"/>
                  </a:lnTo>
                  <a:cubicBezTo>
                    <a:pt x="518954" y="256677"/>
                    <a:pt x="528981" y="266704"/>
                    <a:pt x="541455" y="272526"/>
                  </a:cubicBezTo>
                  <a:lnTo>
                    <a:pt x="779918" y="383817"/>
                  </a:lnTo>
                  <a:cubicBezTo>
                    <a:pt x="783420" y="385451"/>
                    <a:pt x="785658" y="388965"/>
                    <a:pt x="785658" y="392829"/>
                  </a:cubicBezTo>
                  <a:cubicBezTo>
                    <a:pt x="785658" y="396693"/>
                    <a:pt x="783420" y="400207"/>
                    <a:pt x="779918" y="401841"/>
                  </a:cubicBezTo>
                  <a:lnTo>
                    <a:pt x="541455" y="513132"/>
                  </a:lnTo>
                  <a:cubicBezTo>
                    <a:pt x="528981" y="518954"/>
                    <a:pt x="518954" y="528981"/>
                    <a:pt x="513132" y="541455"/>
                  </a:cubicBezTo>
                  <a:lnTo>
                    <a:pt x="401841" y="779918"/>
                  </a:lnTo>
                  <a:cubicBezTo>
                    <a:pt x="400207" y="783420"/>
                    <a:pt x="396693" y="785658"/>
                    <a:pt x="392829" y="785658"/>
                  </a:cubicBezTo>
                  <a:cubicBezTo>
                    <a:pt x="388965" y="785658"/>
                    <a:pt x="385451" y="783420"/>
                    <a:pt x="383817" y="779918"/>
                  </a:cubicBezTo>
                  <a:lnTo>
                    <a:pt x="272526" y="541455"/>
                  </a:lnTo>
                  <a:cubicBezTo>
                    <a:pt x="266704" y="528981"/>
                    <a:pt x="256677" y="518954"/>
                    <a:pt x="244203" y="513132"/>
                  </a:cubicBezTo>
                  <a:lnTo>
                    <a:pt x="5740" y="401841"/>
                  </a:lnTo>
                  <a:cubicBezTo>
                    <a:pt x="2238" y="400207"/>
                    <a:pt x="0" y="396693"/>
                    <a:pt x="0" y="392829"/>
                  </a:cubicBezTo>
                  <a:cubicBezTo>
                    <a:pt x="0" y="388965"/>
                    <a:pt x="2238" y="385451"/>
                    <a:pt x="5740" y="383817"/>
                  </a:cubicBezTo>
                  <a:lnTo>
                    <a:pt x="244203" y="272526"/>
                  </a:lnTo>
                  <a:cubicBezTo>
                    <a:pt x="256677" y="266704"/>
                    <a:pt x="266704" y="256677"/>
                    <a:pt x="272526" y="244203"/>
                  </a:cubicBezTo>
                  <a:lnTo>
                    <a:pt x="383817" y="5740"/>
                  </a:lnTo>
                  <a:cubicBezTo>
                    <a:pt x="385451" y="2238"/>
                    <a:pt x="388965" y="0"/>
                    <a:pt x="392829" y="0"/>
                  </a:cubicBezTo>
                  <a:cubicBezTo>
                    <a:pt x="396693" y="0"/>
                    <a:pt x="400207" y="2238"/>
                    <a:pt x="401841" y="57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23052" y="7857692"/>
            <a:ext cx="9873235" cy="9662181"/>
          </a:xfrm>
          <a:custGeom>
            <a:avLst/>
            <a:gdLst/>
            <a:ahLst/>
            <a:cxnLst/>
            <a:rect r="r" b="b" t="t" l="l"/>
            <a:pathLst>
              <a:path h="9662181" w="9873235">
                <a:moveTo>
                  <a:pt x="9873235" y="0"/>
                </a:moveTo>
                <a:lnTo>
                  <a:pt x="0" y="0"/>
                </a:lnTo>
                <a:lnTo>
                  <a:pt x="0" y="9662180"/>
                </a:lnTo>
                <a:lnTo>
                  <a:pt x="9873235" y="9662180"/>
                </a:lnTo>
                <a:lnTo>
                  <a:pt x="9873235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683915" y="2955677"/>
            <a:ext cx="6768070" cy="1057419"/>
            <a:chOff x="0" y="0"/>
            <a:chExt cx="1782537" cy="2784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48108" y="4822721"/>
            <a:ext cx="6768070" cy="1057419"/>
            <a:chOff x="0" y="0"/>
            <a:chExt cx="1782537" cy="27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0816" y="3207231"/>
            <a:ext cx="546198" cy="54619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5009" y="5076685"/>
            <a:ext cx="546198" cy="54619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624499" y="9451226"/>
            <a:ext cx="992249" cy="499846"/>
          </a:xfrm>
          <a:custGeom>
            <a:avLst/>
            <a:gdLst/>
            <a:ahLst/>
            <a:cxnLst/>
            <a:rect r="r" b="b" t="t" l="l"/>
            <a:pathLst>
              <a:path h="499846" w="992249">
                <a:moveTo>
                  <a:pt x="0" y="0"/>
                </a:moveTo>
                <a:lnTo>
                  <a:pt x="992249" y="0"/>
                </a:lnTo>
                <a:lnTo>
                  <a:pt x="992249" y="499846"/>
                </a:lnTo>
                <a:lnTo>
                  <a:pt x="0" y="499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59670" y="789873"/>
            <a:ext cx="8368661" cy="11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4"/>
              </a:lnSpc>
            </a:pPr>
            <a:r>
              <a:rPr lang="en-US" sz="8614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Content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8574" y="3294592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6623" y="3364751"/>
            <a:ext cx="474584" cy="34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0816" y="5207513"/>
            <a:ext cx="474584" cy="34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92767" y="5164046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48108" y="6689765"/>
            <a:ext cx="6768070" cy="1057419"/>
            <a:chOff x="0" y="0"/>
            <a:chExt cx="1782537" cy="2784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92235" y="2951620"/>
            <a:ext cx="6768070" cy="1057419"/>
            <a:chOff x="0" y="0"/>
            <a:chExt cx="1782537" cy="2784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5009" y="6941319"/>
            <a:ext cx="546198" cy="54619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619137" y="3205584"/>
            <a:ext cx="546198" cy="54619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92767" y="7028681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Tasklists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0816" y="7098839"/>
            <a:ext cx="474584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54944" y="3336412"/>
            <a:ext cx="474584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36894" y="3292945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856429" y="4820692"/>
            <a:ext cx="6768070" cy="1057419"/>
            <a:chOff x="0" y="0"/>
            <a:chExt cx="1782537" cy="27849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892235" y="6689765"/>
            <a:ext cx="6768070" cy="1057419"/>
            <a:chOff x="0" y="0"/>
            <a:chExt cx="1782537" cy="27849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782537" cy="278497"/>
            </a:xfrm>
            <a:custGeom>
              <a:avLst/>
              <a:gdLst/>
              <a:ahLst/>
              <a:cxnLst/>
              <a:rect r="r" b="b" t="t" l="l"/>
              <a:pathLst>
                <a:path h="278497" w="1782537">
                  <a:moveTo>
                    <a:pt x="22878" y="0"/>
                  </a:moveTo>
                  <a:lnTo>
                    <a:pt x="1759659" y="0"/>
                  </a:lnTo>
                  <a:cubicBezTo>
                    <a:pt x="1765727" y="0"/>
                    <a:pt x="1771546" y="2410"/>
                    <a:pt x="1775836" y="6701"/>
                  </a:cubicBezTo>
                  <a:cubicBezTo>
                    <a:pt x="1780127" y="10991"/>
                    <a:pt x="1782537" y="16810"/>
                    <a:pt x="1782537" y="22878"/>
                  </a:cubicBezTo>
                  <a:lnTo>
                    <a:pt x="1782537" y="255619"/>
                  </a:lnTo>
                  <a:cubicBezTo>
                    <a:pt x="1782537" y="261687"/>
                    <a:pt x="1780127" y="267506"/>
                    <a:pt x="1775836" y="271796"/>
                  </a:cubicBezTo>
                  <a:cubicBezTo>
                    <a:pt x="1771546" y="276087"/>
                    <a:pt x="1765727" y="278497"/>
                    <a:pt x="1759659" y="278497"/>
                  </a:cubicBezTo>
                  <a:lnTo>
                    <a:pt x="22878" y="278497"/>
                  </a:lnTo>
                  <a:cubicBezTo>
                    <a:pt x="16810" y="278497"/>
                    <a:pt x="10991" y="276087"/>
                    <a:pt x="6701" y="271796"/>
                  </a:cubicBezTo>
                  <a:cubicBezTo>
                    <a:pt x="2410" y="267506"/>
                    <a:pt x="0" y="261687"/>
                    <a:pt x="0" y="255619"/>
                  </a:cubicBezTo>
                  <a:lnTo>
                    <a:pt x="0" y="22878"/>
                  </a:lnTo>
                  <a:cubicBezTo>
                    <a:pt x="0" y="16810"/>
                    <a:pt x="2410" y="10991"/>
                    <a:pt x="6701" y="6701"/>
                  </a:cubicBezTo>
                  <a:cubicBezTo>
                    <a:pt x="10991" y="2410"/>
                    <a:pt x="16810" y="0"/>
                    <a:pt x="2287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782537" cy="335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583330" y="5072246"/>
            <a:ext cx="546198" cy="546198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619137" y="6943729"/>
            <a:ext cx="546198" cy="546198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0401087" y="5159608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619137" y="5229767"/>
            <a:ext cx="474584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5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654944" y="7074558"/>
            <a:ext cx="474584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6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436894" y="7031090"/>
            <a:ext cx="6081455" cy="40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spc="7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3117937"/>
            <a:ext cx="16276456" cy="5895722"/>
            <a:chOff x="0" y="0"/>
            <a:chExt cx="21701941" cy="786096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61116"/>
              <a:ext cx="9650362" cy="7799848"/>
              <a:chOff x="0" y="0"/>
              <a:chExt cx="883579" cy="71414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83579" cy="714148"/>
              </a:xfrm>
              <a:custGeom>
                <a:avLst/>
                <a:gdLst/>
                <a:ahLst/>
                <a:cxnLst/>
                <a:rect r="r" b="b" t="t" l="l"/>
                <a:pathLst>
                  <a:path h="714148" w="883579">
                    <a:moveTo>
                      <a:pt x="21393" y="0"/>
                    </a:moveTo>
                    <a:lnTo>
                      <a:pt x="862186" y="0"/>
                    </a:lnTo>
                    <a:cubicBezTo>
                      <a:pt x="874001" y="0"/>
                      <a:pt x="883579" y="9578"/>
                      <a:pt x="883579" y="21393"/>
                    </a:cubicBezTo>
                    <a:lnTo>
                      <a:pt x="883579" y="692754"/>
                    </a:lnTo>
                    <a:cubicBezTo>
                      <a:pt x="883579" y="704570"/>
                      <a:pt x="874001" y="714148"/>
                      <a:pt x="862186" y="714148"/>
                    </a:cubicBezTo>
                    <a:lnTo>
                      <a:pt x="21393" y="714148"/>
                    </a:lnTo>
                    <a:cubicBezTo>
                      <a:pt x="9578" y="714148"/>
                      <a:pt x="0" y="704570"/>
                      <a:pt x="0" y="692754"/>
                    </a:cubicBezTo>
                    <a:lnTo>
                      <a:pt x="0" y="21393"/>
                    </a:lnTo>
                    <a:cubicBezTo>
                      <a:pt x="0" y="9578"/>
                      <a:pt x="9578" y="0"/>
                      <a:pt x="213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83579" cy="7712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051578" y="18469"/>
              <a:ext cx="9650362" cy="7799848"/>
              <a:chOff x="0" y="0"/>
              <a:chExt cx="883579" cy="71414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83579" cy="714148"/>
              </a:xfrm>
              <a:custGeom>
                <a:avLst/>
                <a:gdLst/>
                <a:ahLst/>
                <a:cxnLst/>
                <a:rect r="r" b="b" t="t" l="l"/>
                <a:pathLst>
                  <a:path h="714148" w="883579">
                    <a:moveTo>
                      <a:pt x="21393" y="0"/>
                    </a:moveTo>
                    <a:lnTo>
                      <a:pt x="862186" y="0"/>
                    </a:lnTo>
                    <a:cubicBezTo>
                      <a:pt x="874001" y="0"/>
                      <a:pt x="883579" y="9578"/>
                      <a:pt x="883579" y="21393"/>
                    </a:cubicBezTo>
                    <a:lnTo>
                      <a:pt x="883579" y="692754"/>
                    </a:lnTo>
                    <a:cubicBezTo>
                      <a:pt x="883579" y="704570"/>
                      <a:pt x="874001" y="714148"/>
                      <a:pt x="862186" y="714148"/>
                    </a:cubicBezTo>
                    <a:lnTo>
                      <a:pt x="21393" y="714148"/>
                    </a:lnTo>
                    <a:cubicBezTo>
                      <a:pt x="9578" y="714148"/>
                      <a:pt x="0" y="704570"/>
                      <a:pt x="0" y="692754"/>
                    </a:cubicBezTo>
                    <a:lnTo>
                      <a:pt x="0" y="21393"/>
                    </a:lnTo>
                    <a:cubicBezTo>
                      <a:pt x="0" y="9578"/>
                      <a:pt x="9578" y="0"/>
                      <a:pt x="213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883579" cy="7712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08398" cy="7799848"/>
            </a:xfrm>
            <a:custGeom>
              <a:avLst/>
              <a:gdLst/>
              <a:ahLst/>
              <a:cxnLst/>
              <a:rect r="r" b="b" t="t" l="l"/>
              <a:pathLst>
                <a:path h="7799848" w="9208398">
                  <a:moveTo>
                    <a:pt x="0" y="0"/>
                  </a:moveTo>
                  <a:lnTo>
                    <a:pt x="9208398" y="0"/>
                  </a:lnTo>
                  <a:lnTo>
                    <a:pt x="9208398" y="7799848"/>
                  </a:lnTo>
                  <a:lnTo>
                    <a:pt x="0" y="7799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051578" y="0"/>
              <a:ext cx="9107702" cy="7714555"/>
            </a:xfrm>
            <a:custGeom>
              <a:avLst/>
              <a:gdLst/>
              <a:ahLst/>
              <a:cxnLst/>
              <a:rect r="r" b="b" t="t" l="l"/>
              <a:pathLst>
                <a:path h="7714555" w="9107702">
                  <a:moveTo>
                    <a:pt x="0" y="0"/>
                  </a:moveTo>
                  <a:lnTo>
                    <a:pt x="9107702" y="0"/>
                  </a:lnTo>
                  <a:lnTo>
                    <a:pt x="9107702" y="7714555"/>
                  </a:lnTo>
                  <a:lnTo>
                    <a:pt x="0" y="7714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9796" y="2211251"/>
            <a:ext cx="15676115" cy="7384179"/>
            <a:chOff x="0" y="0"/>
            <a:chExt cx="1913723" cy="9014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723" cy="901452"/>
            </a:xfrm>
            <a:custGeom>
              <a:avLst/>
              <a:gdLst/>
              <a:ahLst/>
              <a:cxnLst/>
              <a:rect r="r" b="b" t="t" l="l"/>
              <a:pathLst>
                <a:path h="901452" w="1913723">
                  <a:moveTo>
                    <a:pt x="9877" y="0"/>
                  </a:moveTo>
                  <a:lnTo>
                    <a:pt x="1903845" y="0"/>
                  </a:lnTo>
                  <a:cubicBezTo>
                    <a:pt x="1906465" y="0"/>
                    <a:pt x="1908977" y="1041"/>
                    <a:pt x="1910830" y="2893"/>
                  </a:cubicBezTo>
                  <a:cubicBezTo>
                    <a:pt x="1912682" y="4745"/>
                    <a:pt x="1913723" y="7258"/>
                    <a:pt x="1913723" y="9877"/>
                  </a:cubicBezTo>
                  <a:lnTo>
                    <a:pt x="1913723" y="891575"/>
                  </a:lnTo>
                  <a:cubicBezTo>
                    <a:pt x="1913723" y="894195"/>
                    <a:pt x="1912682" y="896707"/>
                    <a:pt x="1910830" y="898559"/>
                  </a:cubicBezTo>
                  <a:cubicBezTo>
                    <a:pt x="1908977" y="900412"/>
                    <a:pt x="1906465" y="901452"/>
                    <a:pt x="1903845" y="901452"/>
                  </a:cubicBezTo>
                  <a:lnTo>
                    <a:pt x="9877" y="901452"/>
                  </a:lnTo>
                  <a:cubicBezTo>
                    <a:pt x="7258" y="901452"/>
                    <a:pt x="4745" y="900412"/>
                    <a:pt x="2893" y="898559"/>
                  </a:cubicBezTo>
                  <a:cubicBezTo>
                    <a:pt x="1041" y="896707"/>
                    <a:pt x="0" y="894195"/>
                    <a:pt x="0" y="891575"/>
                  </a:cubicBezTo>
                  <a:lnTo>
                    <a:pt x="0" y="9877"/>
                  </a:lnTo>
                  <a:cubicBezTo>
                    <a:pt x="0" y="7258"/>
                    <a:pt x="1041" y="4745"/>
                    <a:pt x="2893" y="2893"/>
                  </a:cubicBezTo>
                  <a:cubicBezTo>
                    <a:pt x="4745" y="1041"/>
                    <a:pt x="7258" y="0"/>
                    <a:pt x="987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13723" cy="958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700779" y="6452128"/>
            <a:ext cx="8886443" cy="2924313"/>
          </a:xfrm>
          <a:custGeom>
            <a:avLst/>
            <a:gdLst/>
            <a:ahLst/>
            <a:cxnLst/>
            <a:rect r="r" b="b" t="t" l="l"/>
            <a:pathLst>
              <a:path h="2924313" w="8886443">
                <a:moveTo>
                  <a:pt x="0" y="0"/>
                </a:moveTo>
                <a:lnTo>
                  <a:pt x="8886442" y="0"/>
                </a:lnTo>
                <a:lnTo>
                  <a:pt x="8886442" y="2924313"/>
                </a:lnTo>
                <a:lnTo>
                  <a:pt x="0" y="292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5" r="-1009" b="-15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1629385" y="2388130"/>
            <a:ext cx="392205" cy="652798"/>
            <a:chOff x="0" y="0"/>
            <a:chExt cx="697753" cy="11613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0037" y="0"/>
              <a:ext cx="657678" cy="1143221"/>
            </a:xfrm>
            <a:custGeom>
              <a:avLst/>
              <a:gdLst/>
              <a:ahLst/>
              <a:cxnLst/>
              <a:rect r="r" b="b" t="t" l="l"/>
              <a:pathLst>
                <a:path h="1143221" w="657678">
                  <a:moveTo>
                    <a:pt x="303124" y="1131406"/>
                  </a:moveTo>
                  <a:lnTo>
                    <a:pt x="5678" y="784916"/>
                  </a:lnTo>
                  <a:cubicBezTo>
                    <a:pt x="1062" y="779539"/>
                    <a:pt x="0" y="771967"/>
                    <a:pt x="2959" y="765527"/>
                  </a:cubicBezTo>
                  <a:cubicBezTo>
                    <a:pt x="5918" y="759088"/>
                    <a:pt x="12355" y="754961"/>
                    <a:pt x="19442" y="754961"/>
                  </a:cubicBezTo>
                  <a:lnTo>
                    <a:pt x="143684" y="754961"/>
                  </a:lnTo>
                  <a:cubicBezTo>
                    <a:pt x="165488" y="754961"/>
                    <a:pt x="183163" y="737286"/>
                    <a:pt x="183163" y="715482"/>
                  </a:cubicBezTo>
                  <a:lnTo>
                    <a:pt x="183163" y="39479"/>
                  </a:lnTo>
                  <a:cubicBezTo>
                    <a:pt x="183163" y="17675"/>
                    <a:pt x="200838" y="0"/>
                    <a:pt x="222642" y="0"/>
                  </a:cubicBezTo>
                  <a:lnTo>
                    <a:pt x="435037" y="0"/>
                  </a:lnTo>
                  <a:cubicBezTo>
                    <a:pt x="456840" y="0"/>
                    <a:pt x="474516" y="17675"/>
                    <a:pt x="474516" y="39479"/>
                  </a:cubicBezTo>
                  <a:lnTo>
                    <a:pt x="474516" y="715482"/>
                  </a:lnTo>
                  <a:cubicBezTo>
                    <a:pt x="474516" y="737286"/>
                    <a:pt x="492191" y="754961"/>
                    <a:pt x="513995" y="754961"/>
                  </a:cubicBezTo>
                  <a:lnTo>
                    <a:pt x="638237" y="754961"/>
                  </a:lnTo>
                  <a:cubicBezTo>
                    <a:pt x="645323" y="754961"/>
                    <a:pt x="651761" y="759088"/>
                    <a:pt x="654720" y="765527"/>
                  </a:cubicBezTo>
                  <a:cubicBezTo>
                    <a:pt x="657678" y="771967"/>
                    <a:pt x="656616" y="779539"/>
                    <a:pt x="652000" y="784916"/>
                  </a:cubicBezTo>
                  <a:lnTo>
                    <a:pt x="354555" y="1131406"/>
                  </a:lnTo>
                  <a:cubicBezTo>
                    <a:pt x="348116" y="1138906"/>
                    <a:pt x="338724" y="1143221"/>
                    <a:pt x="328839" y="1143221"/>
                  </a:cubicBezTo>
                  <a:cubicBezTo>
                    <a:pt x="318955" y="1143221"/>
                    <a:pt x="309563" y="1138906"/>
                    <a:pt x="303124" y="1131406"/>
                  </a:cubicBezTo>
                  <a:close/>
                </a:path>
              </a:pathLst>
            </a:custGeom>
            <a:solidFill>
              <a:srgbClr val="25A2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57150"/>
              <a:ext cx="291353" cy="1116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24049" y="2451752"/>
            <a:ext cx="14256297" cy="365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Combination: Best in used stocks (Used Stocks: 2.5, Remaining Stocks: 5.5), fast run time (10 seconds), but not lowest Trim Loss (8000).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Best-Fit: Best in Trim Loss (7000) and Average Used Stock Area (750), but slower (15 seconds).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First-Fit: Fast (10 seconds), but worst in Trim Loss (9000), Used Stocks (4), and Average Used Stock Area (1000).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1629385" y="3753353"/>
            <a:ext cx="392205" cy="652798"/>
            <a:chOff x="0" y="0"/>
            <a:chExt cx="697753" cy="11613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0037" y="0"/>
              <a:ext cx="657678" cy="1143221"/>
            </a:xfrm>
            <a:custGeom>
              <a:avLst/>
              <a:gdLst/>
              <a:ahLst/>
              <a:cxnLst/>
              <a:rect r="r" b="b" t="t" l="l"/>
              <a:pathLst>
                <a:path h="1143221" w="657678">
                  <a:moveTo>
                    <a:pt x="303124" y="1131406"/>
                  </a:moveTo>
                  <a:lnTo>
                    <a:pt x="5678" y="784916"/>
                  </a:lnTo>
                  <a:cubicBezTo>
                    <a:pt x="1062" y="779539"/>
                    <a:pt x="0" y="771967"/>
                    <a:pt x="2959" y="765527"/>
                  </a:cubicBezTo>
                  <a:cubicBezTo>
                    <a:pt x="5918" y="759088"/>
                    <a:pt x="12355" y="754961"/>
                    <a:pt x="19442" y="754961"/>
                  </a:cubicBezTo>
                  <a:lnTo>
                    <a:pt x="143684" y="754961"/>
                  </a:lnTo>
                  <a:cubicBezTo>
                    <a:pt x="165488" y="754961"/>
                    <a:pt x="183163" y="737286"/>
                    <a:pt x="183163" y="715482"/>
                  </a:cubicBezTo>
                  <a:lnTo>
                    <a:pt x="183163" y="39479"/>
                  </a:lnTo>
                  <a:cubicBezTo>
                    <a:pt x="183163" y="17675"/>
                    <a:pt x="200838" y="0"/>
                    <a:pt x="222642" y="0"/>
                  </a:cubicBezTo>
                  <a:lnTo>
                    <a:pt x="435037" y="0"/>
                  </a:lnTo>
                  <a:cubicBezTo>
                    <a:pt x="456840" y="0"/>
                    <a:pt x="474516" y="17675"/>
                    <a:pt x="474516" y="39479"/>
                  </a:cubicBezTo>
                  <a:lnTo>
                    <a:pt x="474516" y="715482"/>
                  </a:lnTo>
                  <a:cubicBezTo>
                    <a:pt x="474516" y="737286"/>
                    <a:pt x="492191" y="754961"/>
                    <a:pt x="513995" y="754961"/>
                  </a:cubicBezTo>
                  <a:lnTo>
                    <a:pt x="638237" y="754961"/>
                  </a:lnTo>
                  <a:cubicBezTo>
                    <a:pt x="645323" y="754961"/>
                    <a:pt x="651761" y="759088"/>
                    <a:pt x="654720" y="765527"/>
                  </a:cubicBezTo>
                  <a:cubicBezTo>
                    <a:pt x="657678" y="771967"/>
                    <a:pt x="656616" y="779539"/>
                    <a:pt x="652000" y="784916"/>
                  </a:cubicBezTo>
                  <a:lnTo>
                    <a:pt x="354555" y="1131406"/>
                  </a:lnTo>
                  <a:cubicBezTo>
                    <a:pt x="348116" y="1138906"/>
                    <a:pt x="338724" y="1143221"/>
                    <a:pt x="328839" y="1143221"/>
                  </a:cubicBezTo>
                  <a:cubicBezTo>
                    <a:pt x="318955" y="1143221"/>
                    <a:pt x="309563" y="1138906"/>
                    <a:pt x="303124" y="1131406"/>
                  </a:cubicBezTo>
                  <a:close/>
                </a:path>
              </a:pathLst>
            </a:custGeom>
            <a:solidFill>
              <a:srgbClr val="25A2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-57150"/>
              <a:ext cx="291353" cy="1116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629385" y="5118575"/>
            <a:ext cx="392205" cy="652798"/>
            <a:chOff x="0" y="0"/>
            <a:chExt cx="697753" cy="11613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0037" y="0"/>
              <a:ext cx="657678" cy="1143221"/>
            </a:xfrm>
            <a:custGeom>
              <a:avLst/>
              <a:gdLst/>
              <a:ahLst/>
              <a:cxnLst/>
              <a:rect r="r" b="b" t="t" l="l"/>
              <a:pathLst>
                <a:path h="1143221" w="657678">
                  <a:moveTo>
                    <a:pt x="303124" y="1131406"/>
                  </a:moveTo>
                  <a:lnTo>
                    <a:pt x="5678" y="784916"/>
                  </a:lnTo>
                  <a:cubicBezTo>
                    <a:pt x="1062" y="779539"/>
                    <a:pt x="0" y="771967"/>
                    <a:pt x="2959" y="765527"/>
                  </a:cubicBezTo>
                  <a:cubicBezTo>
                    <a:pt x="5918" y="759088"/>
                    <a:pt x="12355" y="754961"/>
                    <a:pt x="19442" y="754961"/>
                  </a:cubicBezTo>
                  <a:lnTo>
                    <a:pt x="143684" y="754961"/>
                  </a:lnTo>
                  <a:cubicBezTo>
                    <a:pt x="165488" y="754961"/>
                    <a:pt x="183163" y="737286"/>
                    <a:pt x="183163" y="715482"/>
                  </a:cubicBezTo>
                  <a:lnTo>
                    <a:pt x="183163" y="39479"/>
                  </a:lnTo>
                  <a:cubicBezTo>
                    <a:pt x="183163" y="17675"/>
                    <a:pt x="200838" y="0"/>
                    <a:pt x="222642" y="0"/>
                  </a:cubicBezTo>
                  <a:lnTo>
                    <a:pt x="435037" y="0"/>
                  </a:lnTo>
                  <a:cubicBezTo>
                    <a:pt x="456840" y="0"/>
                    <a:pt x="474516" y="17675"/>
                    <a:pt x="474516" y="39479"/>
                  </a:cubicBezTo>
                  <a:lnTo>
                    <a:pt x="474516" y="715482"/>
                  </a:lnTo>
                  <a:cubicBezTo>
                    <a:pt x="474516" y="737286"/>
                    <a:pt x="492191" y="754961"/>
                    <a:pt x="513995" y="754961"/>
                  </a:cubicBezTo>
                  <a:lnTo>
                    <a:pt x="638237" y="754961"/>
                  </a:lnTo>
                  <a:cubicBezTo>
                    <a:pt x="645323" y="754961"/>
                    <a:pt x="651761" y="759088"/>
                    <a:pt x="654720" y="765527"/>
                  </a:cubicBezTo>
                  <a:cubicBezTo>
                    <a:pt x="657678" y="771967"/>
                    <a:pt x="656616" y="779539"/>
                    <a:pt x="652000" y="784916"/>
                  </a:cubicBezTo>
                  <a:lnTo>
                    <a:pt x="354555" y="1131406"/>
                  </a:lnTo>
                  <a:cubicBezTo>
                    <a:pt x="348116" y="1138906"/>
                    <a:pt x="338724" y="1143221"/>
                    <a:pt x="328839" y="1143221"/>
                  </a:cubicBezTo>
                  <a:cubicBezTo>
                    <a:pt x="318955" y="1143221"/>
                    <a:pt x="309563" y="1138906"/>
                    <a:pt x="303124" y="1131406"/>
                  </a:cubicBezTo>
                  <a:close/>
                </a:path>
              </a:pathLst>
            </a:custGeom>
            <a:solidFill>
              <a:srgbClr val="25A24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03200" y="-57150"/>
              <a:ext cx="291353" cy="1116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Heuristic Algorithm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7754" y="2211251"/>
            <a:ext cx="7924551" cy="6901973"/>
            <a:chOff x="0" y="0"/>
            <a:chExt cx="967420" cy="84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7420" cy="842585"/>
            </a:xfrm>
            <a:custGeom>
              <a:avLst/>
              <a:gdLst/>
              <a:ahLst/>
              <a:cxnLst/>
              <a:rect r="r" b="b" t="t" l="l"/>
              <a:pathLst>
                <a:path h="842585" w="967420">
                  <a:moveTo>
                    <a:pt x="19539" y="0"/>
                  </a:moveTo>
                  <a:lnTo>
                    <a:pt x="947881" y="0"/>
                  </a:lnTo>
                  <a:cubicBezTo>
                    <a:pt x="953063" y="0"/>
                    <a:pt x="958033" y="2059"/>
                    <a:pt x="961697" y="5723"/>
                  </a:cubicBezTo>
                  <a:cubicBezTo>
                    <a:pt x="965362" y="9387"/>
                    <a:pt x="967420" y="14357"/>
                    <a:pt x="967420" y="19539"/>
                  </a:cubicBezTo>
                  <a:lnTo>
                    <a:pt x="967420" y="823046"/>
                  </a:lnTo>
                  <a:cubicBezTo>
                    <a:pt x="967420" y="833837"/>
                    <a:pt x="958672" y="842585"/>
                    <a:pt x="947881" y="842585"/>
                  </a:cubicBezTo>
                  <a:lnTo>
                    <a:pt x="19539" y="842585"/>
                  </a:lnTo>
                  <a:cubicBezTo>
                    <a:pt x="8748" y="842585"/>
                    <a:pt x="0" y="833837"/>
                    <a:pt x="0" y="823046"/>
                  </a:cubicBezTo>
                  <a:lnTo>
                    <a:pt x="0" y="19539"/>
                  </a:lnTo>
                  <a:cubicBezTo>
                    <a:pt x="0" y="8748"/>
                    <a:pt x="8748" y="0"/>
                    <a:pt x="19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67420" cy="89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2991" y="2770232"/>
            <a:ext cx="7694078" cy="5770558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9648280" y="2204525"/>
            <a:ext cx="7924551" cy="6901973"/>
            <a:chOff x="0" y="0"/>
            <a:chExt cx="967420" cy="8425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7420" cy="842585"/>
            </a:xfrm>
            <a:custGeom>
              <a:avLst/>
              <a:gdLst/>
              <a:ahLst/>
              <a:cxnLst/>
              <a:rect r="r" b="b" t="t" l="l"/>
              <a:pathLst>
                <a:path h="842585" w="967420">
                  <a:moveTo>
                    <a:pt x="19539" y="0"/>
                  </a:moveTo>
                  <a:lnTo>
                    <a:pt x="947881" y="0"/>
                  </a:lnTo>
                  <a:cubicBezTo>
                    <a:pt x="953063" y="0"/>
                    <a:pt x="958033" y="2059"/>
                    <a:pt x="961697" y="5723"/>
                  </a:cubicBezTo>
                  <a:cubicBezTo>
                    <a:pt x="965362" y="9387"/>
                    <a:pt x="967420" y="14357"/>
                    <a:pt x="967420" y="19539"/>
                  </a:cubicBezTo>
                  <a:lnTo>
                    <a:pt x="967420" y="823046"/>
                  </a:lnTo>
                  <a:cubicBezTo>
                    <a:pt x="967420" y="833837"/>
                    <a:pt x="958672" y="842585"/>
                    <a:pt x="947881" y="842585"/>
                  </a:cubicBezTo>
                  <a:lnTo>
                    <a:pt x="19539" y="842585"/>
                  </a:lnTo>
                  <a:cubicBezTo>
                    <a:pt x="8748" y="842585"/>
                    <a:pt x="0" y="833837"/>
                    <a:pt x="0" y="823046"/>
                  </a:cubicBezTo>
                  <a:lnTo>
                    <a:pt x="0" y="19539"/>
                  </a:lnTo>
                  <a:cubicBezTo>
                    <a:pt x="0" y="8748"/>
                    <a:pt x="8748" y="0"/>
                    <a:pt x="19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67420" cy="89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763073" y="2776625"/>
            <a:ext cx="7694965" cy="5771224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711421" y="9258300"/>
            <a:ext cx="3637217" cy="756206"/>
            <a:chOff x="0" y="0"/>
            <a:chExt cx="957950" cy="1991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7950" cy="199165"/>
            </a:xfrm>
            <a:custGeom>
              <a:avLst/>
              <a:gdLst/>
              <a:ahLst/>
              <a:cxnLst/>
              <a:rect r="r" b="b" t="t" l="l"/>
              <a:pathLst>
                <a:path h="199165" w="957950">
                  <a:moveTo>
                    <a:pt x="42571" y="0"/>
                  </a:moveTo>
                  <a:lnTo>
                    <a:pt x="915380" y="0"/>
                  </a:lnTo>
                  <a:cubicBezTo>
                    <a:pt x="938891" y="0"/>
                    <a:pt x="957950" y="19059"/>
                    <a:pt x="957950" y="42571"/>
                  </a:cubicBezTo>
                  <a:lnTo>
                    <a:pt x="957950" y="156595"/>
                  </a:lnTo>
                  <a:cubicBezTo>
                    <a:pt x="957950" y="180106"/>
                    <a:pt x="938891" y="199165"/>
                    <a:pt x="915380" y="199165"/>
                  </a:cubicBezTo>
                  <a:lnTo>
                    <a:pt x="42571" y="199165"/>
                  </a:lnTo>
                  <a:cubicBezTo>
                    <a:pt x="19059" y="199165"/>
                    <a:pt x="0" y="180106"/>
                    <a:pt x="0" y="156595"/>
                  </a:cubicBezTo>
                  <a:lnTo>
                    <a:pt x="0" y="42571"/>
                  </a:lnTo>
                  <a:cubicBezTo>
                    <a:pt x="0" y="19059"/>
                    <a:pt x="19059" y="0"/>
                    <a:pt x="42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57950" cy="256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Batch 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91947" y="9258300"/>
            <a:ext cx="3637217" cy="756206"/>
            <a:chOff x="0" y="0"/>
            <a:chExt cx="957950" cy="1991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7950" cy="199165"/>
            </a:xfrm>
            <a:custGeom>
              <a:avLst/>
              <a:gdLst/>
              <a:ahLst/>
              <a:cxnLst/>
              <a:rect r="r" b="b" t="t" l="l"/>
              <a:pathLst>
                <a:path h="199165" w="957950">
                  <a:moveTo>
                    <a:pt x="42571" y="0"/>
                  </a:moveTo>
                  <a:lnTo>
                    <a:pt x="915380" y="0"/>
                  </a:lnTo>
                  <a:cubicBezTo>
                    <a:pt x="938891" y="0"/>
                    <a:pt x="957950" y="19059"/>
                    <a:pt x="957950" y="42571"/>
                  </a:cubicBezTo>
                  <a:lnTo>
                    <a:pt x="957950" y="156595"/>
                  </a:lnTo>
                  <a:cubicBezTo>
                    <a:pt x="957950" y="180106"/>
                    <a:pt x="938891" y="199165"/>
                    <a:pt x="915380" y="199165"/>
                  </a:cubicBezTo>
                  <a:lnTo>
                    <a:pt x="42571" y="199165"/>
                  </a:lnTo>
                  <a:cubicBezTo>
                    <a:pt x="19059" y="199165"/>
                    <a:pt x="0" y="180106"/>
                    <a:pt x="0" y="156595"/>
                  </a:cubicBezTo>
                  <a:lnTo>
                    <a:pt x="0" y="42571"/>
                  </a:lnTo>
                  <a:cubicBezTo>
                    <a:pt x="0" y="19059"/>
                    <a:pt x="19059" y="0"/>
                    <a:pt x="42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57950" cy="256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Batch 10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6122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55249" y="4875409"/>
            <a:ext cx="5713960" cy="3972864"/>
          </a:xfrm>
          <a:custGeom>
            <a:avLst/>
            <a:gdLst/>
            <a:ahLst/>
            <a:cxnLst/>
            <a:rect r="r" b="b" t="t" l="l"/>
            <a:pathLst>
              <a:path h="3972864" w="5713960">
                <a:moveTo>
                  <a:pt x="0" y="0"/>
                </a:moveTo>
                <a:lnTo>
                  <a:pt x="5713960" y="0"/>
                </a:lnTo>
                <a:lnTo>
                  <a:pt x="5713960" y="3972864"/>
                </a:lnTo>
                <a:lnTo>
                  <a:pt x="0" y="397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9330523" y="7623546"/>
            <a:ext cx="2243424" cy="206029"/>
          </a:xfrm>
          <a:custGeom>
            <a:avLst/>
            <a:gdLst/>
            <a:ahLst/>
            <a:cxnLst/>
            <a:rect r="r" b="b" t="t" l="l"/>
            <a:pathLst>
              <a:path h="206029" w="2243424">
                <a:moveTo>
                  <a:pt x="0" y="0"/>
                </a:moveTo>
                <a:lnTo>
                  <a:pt x="2243423" y="0"/>
                </a:lnTo>
                <a:lnTo>
                  <a:pt x="2243423" y="206029"/>
                </a:lnTo>
                <a:lnTo>
                  <a:pt x="0" y="206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51069" y="4989511"/>
            <a:ext cx="2251857" cy="171337"/>
          </a:xfrm>
          <a:custGeom>
            <a:avLst/>
            <a:gdLst/>
            <a:ahLst/>
            <a:cxnLst/>
            <a:rect r="r" b="b" t="t" l="l"/>
            <a:pathLst>
              <a:path h="171337" w="2251857">
                <a:moveTo>
                  <a:pt x="0" y="0"/>
                </a:moveTo>
                <a:lnTo>
                  <a:pt x="2251857" y="0"/>
                </a:lnTo>
                <a:lnTo>
                  <a:pt x="2251857" y="171337"/>
                </a:lnTo>
                <a:lnTo>
                  <a:pt x="0" y="171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38604" y="3125419"/>
            <a:ext cx="413968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</a:t>
            </a: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Q learning works?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21539" y="4186045"/>
            <a:ext cx="5762775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Q-table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3507" y="3830445"/>
            <a:ext cx="725832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Initialize environment and Q-table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8604" y="5495793"/>
            <a:ext cx="860956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environment is created using the CuttingStockEnv class with a list of stocks and products: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Stocks: Raw material sheets with maximum size of (120,120)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Products: Cut products with maximum size of (120,120)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3507" y="4913311"/>
            <a:ext cx="8609563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environment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7594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60208" y="7207338"/>
            <a:ext cx="10580717" cy="859348"/>
          </a:xfrm>
          <a:custGeom>
            <a:avLst/>
            <a:gdLst/>
            <a:ahLst/>
            <a:cxnLst/>
            <a:rect r="r" b="b" t="t" l="l"/>
            <a:pathLst>
              <a:path h="859348" w="10580717">
                <a:moveTo>
                  <a:pt x="0" y="0"/>
                </a:moveTo>
                <a:lnTo>
                  <a:pt x="10580717" y="0"/>
                </a:lnTo>
                <a:lnTo>
                  <a:pt x="10580717" y="859347"/>
                </a:lnTo>
                <a:lnTo>
                  <a:pt x="0" y="859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9507" y="3186408"/>
            <a:ext cx="413968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</a:t>
            </a: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 learning works?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5723" y="3963166"/>
            <a:ext cx="655378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 Initialize environment and Q-table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07485" y="4687701"/>
            <a:ext cx="13033738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 the state from the environment into an integer to store in the Q-table. In this problem: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state is calculated based on the empty_space in stocks and the number of remaining products (remaining_products):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9507" y="3186408"/>
            <a:ext cx="413968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</a:t>
            </a: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 learning works?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437" y="3713962"/>
            <a:ext cx="6553784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 Action Selection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99507" y="4648047"/>
            <a:ext cx="14041098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 epsilon-greedy strategy: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random &lt; ε: Choose random action (random.randint(0, action_size-1)).</a:t>
            </a:r>
          </a:p>
          <a:p>
            <a:pPr algn="just">
              <a:lnSpc>
                <a:spcPts val="3499"/>
              </a:lnSpc>
            </a:pP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Otherwise: Choose action with highest Q value (np.argmax(Q_table[state])).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Then convert action from Q-table into real action in environment, for example: which stock to choose, which product to cut, at which position.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578035" y="7979955"/>
            <a:ext cx="1404109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=&gt;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 action to environment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195394" y="8635577"/>
            <a:ext cx="1506161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=&gt;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Take action and get feedback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9624" y="7526142"/>
            <a:ext cx="11308752" cy="1176110"/>
          </a:xfrm>
          <a:custGeom>
            <a:avLst/>
            <a:gdLst/>
            <a:ahLst/>
            <a:cxnLst/>
            <a:rect r="r" b="b" t="t" l="l"/>
            <a:pathLst>
              <a:path h="1176110" w="11308752">
                <a:moveTo>
                  <a:pt x="0" y="0"/>
                </a:moveTo>
                <a:lnTo>
                  <a:pt x="11308752" y="0"/>
                </a:lnTo>
                <a:lnTo>
                  <a:pt x="11308752" y="1176110"/>
                </a:lnTo>
                <a:lnTo>
                  <a:pt x="0" y="1176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9507" y="3186408"/>
            <a:ext cx="413968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</a:t>
            </a: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 learning works?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2787" y="3931401"/>
            <a:ext cx="655378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 Reward Calculation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60208" y="4569489"/>
            <a:ext cx="6497003" cy="22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45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Bonus calculation based on:</a:t>
            </a:r>
          </a:p>
          <a:p>
            <a:pPr algn="l" marL="539746" indent="-269873" lvl="1">
              <a:lnSpc>
                <a:spcPts val="45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filled_ratio: Material used.</a:t>
            </a:r>
          </a:p>
          <a:p>
            <a:pPr algn="l" marL="539746" indent="-269873" lvl="1">
              <a:lnSpc>
                <a:spcPts val="45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trim_loss: Material discarded.</a:t>
            </a:r>
          </a:p>
          <a:p>
            <a:pPr algn="l" marL="539746" indent="-269873" lvl="1">
              <a:lnSpc>
                <a:spcPts val="45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stock_bonus: Based on unused stock: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9507" y="3186408"/>
            <a:ext cx="413968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</a:t>
            </a: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 learning works?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942" y="3944279"/>
            <a:ext cx="655378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Update Q-table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7440" y="6064097"/>
            <a:ext cx="14171768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Q_table[state, action] = (1 - alpha) * Q_table[state, action] + alpha * (reward + gamma * np.max(Q_table[next_state]))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844654" y="5076825"/>
            <a:ext cx="1506161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each step, the Q value is updated using the Bellman formula: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3768" y="7486498"/>
            <a:ext cx="14451478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formula balances between maintaining previous experience and learning from new feedback, thereby gradually converging on the optimal policy for the agent during training.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9507" y="8613623"/>
            <a:ext cx="541025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=&gt;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Repeat and decrease epsilon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003245"/>
            <a:ext cx="15061615" cy="6255055"/>
            <a:chOff x="0" y="0"/>
            <a:chExt cx="1838705" cy="763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705" cy="763610"/>
            </a:xfrm>
            <a:custGeom>
              <a:avLst/>
              <a:gdLst/>
              <a:ahLst/>
              <a:cxnLst/>
              <a:rect r="r" b="b" t="t" l="l"/>
              <a:pathLst>
                <a:path h="763610" w="1838705">
                  <a:moveTo>
                    <a:pt x="10280" y="0"/>
                  </a:moveTo>
                  <a:lnTo>
                    <a:pt x="1828425" y="0"/>
                  </a:lnTo>
                  <a:cubicBezTo>
                    <a:pt x="1834103" y="0"/>
                    <a:pt x="1838705" y="4603"/>
                    <a:pt x="1838705" y="10280"/>
                  </a:cubicBezTo>
                  <a:lnTo>
                    <a:pt x="1838705" y="753330"/>
                  </a:lnTo>
                  <a:cubicBezTo>
                    <a:pt x="1838705" y="759007"/>
                    <a:pt x="1834103" y="763610"/>
                    <a:pt x="1828425" y="763610"/>
                  </a:cubicBezTo>
                  <a:lnTo>
                    <a:pt x="10280" y="763610"/>
                  </a:lnTo>
                  <a:cubicBezTo>
                    <a:pt x="4603" y="763610"/>
                    <a:pt x="0" y="759007"/>
                    <a:pt x="0" y="753330"/>
                  </a:cubicBezTo>
                  <a:lnTo>
                    <a:pt x="0" y="10280"/>
                  </a:lnTo>
                  <a:cubicBezTo>
                    <a:pt x="0" y="4603"/>
                    <a:pt x="4603" y="0"/>
                    <a:pt x="10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38705" cy="83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67494" y="4129508"/>
            <a:ext cx="12072799" cy="4316026"/>
          </a:xfrm>
          <a:custGeom>
            <a:avLst/>
            <a:gdLst/>
            <a:ahLst/>
            <a:cxnLst/>
            <a:rect r="r" b="b" t="t" l="l"/>
            <a:pathLst>
              <a:path h="4316026" w="12072799">
                <a:moveTo>
                  <a:pt x="0" y="0"/>
                </a:moveTo>
                <a:lnTo>
                  <a:pt x="12072800" y="0"/>
                </a:lnTo>
                <a:lnTo>
                  <a:pt x="12072800" y="4316025"/>
                </a:lnTo>
                <a:lnTo>
                  <a:pt x="0" y="4316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9692" y="3154644"/>
            <a:ext cx="6151066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 learning Algorithm Pseudocode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07774" y="2657963"/>
            <a:ext cx="11072452" cy="6503464"/>
            <a:chOff x="0" y="0"/>
            <a:chExt cx="1351713" cy="7939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1713" cy="793936"/>
            </a:xfrm>
            <a:custGeom>
              <a:avLst/>
              <a:gdLst/>
              <a:ahLst/>
              <a:cxnLst/>
              <a:rect r="r" b="b" t="t" l="l"/>
              <a:pathLst>
                <a:path h="793936" w="1351713">
                  <a:moveTo>
                    <a:pt x="13984" y="0"/>
                  </a:moveTo>
                  <a:lnTo>
                    <a:pt x="1337729" y="0"/>
                  </a:lnTo>
                  <a:cubicBezTo>
                    <a:pt x="1345452" y="0"/>
                    <a:pt x="1351713" y="6261"/>
                    <a:pt x="1351713" y="13984"/>
                  </a:cubicBezTo>
                  <a:lnTo>
                    <a:pt x="1351713" y="779952"/>
                  </a:lnTo>
                  <a:cubicBezTo>
                    <a:pt x="1351713" y="787675"/>
                    <a:pt x="1345452" y="793936"/>
                    <a:pt x="1337729" y="793936"/>
                  </a:cubicBezTo>
                  <a:lnTo>
                    <a:pt x="13984" y="793936"/>
                  </a:lnTo>
                  <a:cubicBezTo>
                    <a:pt x="6261" y="793936"/>
                    <a:pt x="0" y="787675"/>
                    <a:pt x="0" y="779952"/>
                  </a:cubicBezTo>
                  <a:lnTo>
                    <a:pt x="0" y="13984"/>
                  </a:lnTo>
                  <a:cubicBezTo>
                    <a:pt x="0" y="6261"/>
                    <a:pt x="6261" y="0"/>
                    <a:pt x="1398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351713" cy="860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05434" y="3011284"/>
            <a:ext cx="8477132" cy="832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tocks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(50, 50), (60, 40), (70, 50), (80, 60), (90, 70),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(100, 50), (110, 60), (120, 80), (130, 90), (140, 100),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(150, 120),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(160, 130), (170, 140), (180, 150), (200, 200)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(10, 5), (15, 10), (20, 10), (25, 15), (30, 20),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(35, 20), (40, 30), (45, 25), (50, 30), (55, 35),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(20, 15), (25, 10), (30, 15), (35, 20), (40, 25),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(45, 30), (50, 35), (55, 40), (60, 45), (65, 50),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(70, 30), (75, 40), (80, 50), (85, 55), (90, 60),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(15, 10), (20, 15), (25, 20), (30, 25), (35, 30)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29455" indent="-1014727" lvl="1">
              <a:lnSpc>
                <a:spcPts val="9399"/>
              </a:lnSpc>
              <a:buAutoNum type="arabicPeriod" startAt="1"/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INTRODUCTION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69446" y="2657963"/>
            <a:ext cx="6749108" cy="7210301"/>
            <a:chOff x="0" y="0"/>
            <a:chExt cx="823924" cy="8802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924" cy="880226"/>
            </a:xfrm>
            <a:custGeom>
              <a:avLst/>
              <a:gdLst/>
              <a:ahLst/>
              <a:cxnLst/>
              <a:rect r="r" b="b" t="t" l="l"/>
              <a:pathLst>
                <a:path h="880226" w="823924">
                  <a:moveTo>
                    <a:pt x="22942" y="0"/>
                  </a:moveTo>
                  <a:lnTo>
                    <a:pt x="800982" y="0"/>
                  </a:lnTo>
                  <a:cubicBezTo>
                    <a:pt x="813652" y="0"/>
                    <a:pt x="823924" y="10272"/>
                    <a:pt x="823924" y="22942"/>
                  </a:cubicBezTo>
                  <a:lnTo>
                    <a:pt x="823924" y="857284"/>
                  </a:lnTo>
                  <a:cubicBezTo>
                    <a:pt x="823924" y="869954"/>
                    <a:pt x="813652" y="880226"/>
                    <a:pt x="800982" y="880226"/>
                  </a:cubicBezTo>
                  <a:lnTo>
                    <a:pt x="22942" y="880226"/>
                  </a:lnTo>
                  <a:cubicBezTo>
                    <a:pt x="10272" y="880226"/>
                    <a:pt x="0" y="869954"/>
                    <a:pt x="0" y="857284"/>
                  </a:cubicBezTo>
                  <a:lnTo>
                    <a:pt x="0" y="22942"/>
                  </a:lnTo>
                  <a:cubicBezTo>
                    <a:pt x="0" y="10272"/>
                    <a:pt x="10272" y="0"/>
                    <a:pt x="2294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23924" cy="946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6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Q-Learning Algorithm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86" t="0" r="3912" b="0"/>
          <a:stretch>
            <a:fillRect/>
          </a:stretch>
        </p:blipFill>
        <p:spPr>
          <a:xfrm flipH="false" flipV="false" rot="0">
            <a:off x="5972891" y="2937407"/>
            <a:ext cx="6335628" cy="661331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03806" y="2360164"/>
            <a:ext cx="1957421" cy="50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79611" y="4061845"/>
            <a:ext cx="12128778" cy="438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Actor-Critic is a hybrid reinforcement learning (RL) approach that combines: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Policy-based RL (Actor): Learns the optimal p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olicy directly.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Value-based RL (Critic): Evaluates actions for more stable learning.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Actor (                ):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Represents the policy model, selecting actions.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Updated using the policy gradient method.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Critic (            ):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Estimates the value function of a state.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stabilize learning by providing feedback to Actor.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253392" y="5436922"/>
            <a:ext cx="1321616" cy="472773"/>
          </a:xfrm>
          <a:custGeom>
            <a:avLst/>
            <a:gdLst/>
            <a:ahLst/>
            <a:cxnLst/>
            <a:rect r="r" b="b" t="t" l="l"/>
            <a:pathLst>
              <a:path h="472773" w="1321616">
                <a:moveTo>
                  <a:pt x="0" y="0"/>
                </a:moveTo>
                <a:lnTo>
                  <a:pt x="1321616" y="0"/>
                </a:lnTo>
                <a:lnTo>
                  <a:pt x="1321616" y="472773"/>
                </a:lnTo>
                <a:lnTo>
                  <a:pt x="0" y="472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4" t="-21608" r="-7757" b="-1318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38343" y="6771403"/>
            <a:ext cx="868797" cy="386815"/>
          </a:xfrm>
          <a:custGeom>
            <a:avLst/>
            <a:gdLst/>
            <a:ahLst/>
            <a:cxnLst/>
            <a:rect r="r" b="b" t="t" l="l"/>
            <a:pathLst>
              <a:path h="386815" w="868797">
                <a:moveTo>
                  <a:pt x="0" y="0"/>
                </a:moveTo>
                <a:lnTo>
                  <a:pt x="868797" y="0"/>
                </a:lnTo>
                <a:lnTo>
                  <a:pt x="868797" y="386815"/>
                </a:lnTo>
                <a:lnTo>
                  <a:pt x="0" y="38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908" r="-306" b="-1255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4070" y="2968602"/>
            <a:ext cx="578572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What is Actor-Critic?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29924" y="2905553"/>
            <a:ext cx="7565987" cy="6008284"/>
          </a:xfrm>
          <a:custGeom>
            <a:avLst/>
            <a:gdLst/>
            <a:ahLst/>
            <a:cxnLst/>
            <a:rect r="r" b="b" t="t" l="l"/>
            <a:pathLst>
              <a:path h="6008284" w="7565987">
                <a:moveTo>
                  <a:pt x="0" y="0"/>
                </a:moveTo>
                <a:lnTo>
                  <a:pt x="7565988" y="0"/>
                </a:lnTo>
                <a:lnTo>
                  <a:pt x="7565988" y="6008285"/>
                </a:lnTo>
                <a:lnTo>
                  <a:pt x="0" y="6008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5313" y="5455670"/>
            <a:ext cx="716827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b) Architecture of Actor-Critic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1410" y="6470097"/>
            <a:ext cx="7622590" cy="167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Figure 5 - available via license: Hybrid NOMA/OMA-Based Dynamic Power Allocation Scheme Using Deep Reinforcement Learning in 5G Networks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( </a:t>
            </a:r>
            <a:r>
              <a:rPr lang="en-US" sz="1899" u="sng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  <a:hlinkClick r:id="rId6" tooltip="https://www.mdpi.com/2076-3417/10/12/4236"/>
              </a:rPr>
              <a:t>https://www.mdpi.com/2076-3417/10/12/4236</a:t>
            </a:r>
            <a:r>
              <a:rPr lang="en-US" sz="1899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57793" y="2983086"/>
            <a:ext cx="1421348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 Hyperparameters and 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9126" y="4138953"/>
            <a:ext cx="5828094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Hyperparameters 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57125" y="5342278"/>
            <a:ext cx="4829175" cy="26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MAX_H = 100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MAX_PRODUCTS = 100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EPSILON_START = 0.5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EPSILON_END = 0.01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EPSILON_DECAY = 0.995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1700" y="5342278"/>
            <a:ext cx="4529495" cy="26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GAMMA = 0.99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LR = 0.001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MAX_EPISODES = 1000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MAX_STEPS = 200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MAX_W = 100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13399" y="3544071"/>
            <a:ext cx="6522961" cy="5486899"/>
          </a:xfrm>
          <a:custGeom>
            <a:avLst/>
            <a:gdLst/>
            <a:ahLst/>
            <a:cxnLst/>
            <a:rect r="r" b="b" t="t" l="l"/>
            <a:pathLst>
              <a:path h="5486899" w="6522961">
                <a:moveTo>
                  <a:pt x="0" y="0"/>
                </a:moveTo>
                <a:lnTo>
                  <a:pt x="6522961" y="0"/>
                </a:lnTo>
                <a:lnTo>
                  <a:pt x="6522961" y="5486899"/>
                </a:lnTo>
                <a:lnTo>
                  <a:pt x="0" y="548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17987" y="7135880"/>
            <a:ext cx="5524386" cy="626748"/>
          </a:xfrm>
          <a:custGeom>
            <a:avLst/>
            <a:gdLst/>
            <a:ahLst/>
            <a:cxnLst/>
            <a:rect r="r" b="b" t="t" l="l"/>
            <a:pathLst>
              <a:path h="626748" w="5524386">
                <a:moveTo>
                  <a:pt x="0" y="0"/>
                </a:moveTo>
                <a:lnTo>
                  <a:pt x="5524386" y="0"/>
                </a:lnTo>
                <a:lnTo>
                  <a:pt x="5524386" y="626748"/>
                </a:lnTo>
                <a:lnTo>
                  <a:pt x="0" y="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6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19701" y="5796604"/>
            <a:ext cx="2149579" cy="666768"/>
          </a:xfrm>
          <a:custGeom>
            <a:avLst/>
            <a:gdLst/>
            <a:ahLst/>
            <a:cxnLst/>
            <a:rect r="r" b="b" t="t" l="l"/>
            <a:pathLst>
              <a:path h="666768" w="2149579">
                <a:moveTo>
                  <a:pt x="0" y="0"/>
                </a:moveTo>
                <a:lnTo>
                  <a:pt x="2149579" y="0"/>
                </a:lnTo>
                <a:lnTo>
                  <a:pt x="2149579" y="666767"/>
                </a:lnTo>
                <a:lnTo>
                  <a:pt x="0" y="666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28439" y="4635421"/>
            <a:ext cx="4108477" cy="488674"/>
          </a:xfrm>
          <a:custGeom>
            <a:avLst/>
            <a:gdLst/>
            <a:ahLst/>
            <a:cxnLst/>
            <a:rect r="r" b="b" t="t" l="l"/>
            <a:pathLst>
              <a:path h="488674" w="4108477">
                <a:moveTo>
                  <a:pt x="0" y="0"/>
                </a:moveTo>
                <a:lnTo>
                  <a:pt x="4108477" y="0"/>
                </a:lnTo>
                <a:lnTo>
                  <a:pt x="4108477" y="488673"/>
                </a:lnTo>
                <a:lnTo>
                  <a:pt x="0" y="488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3474" y="2831008"/>
            <a:ext cx="877330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 Hyperparameters and 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22660" y="3897644"/>
            <a:ext cx="590653" cy="33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54150" y="5260642"/>
            <a:ext cx="351513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ormalize reward value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54150" y="4174323"/>
            <a:ext cx="351513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alculate return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3314" y="6662133"/>
            <a:ext cx="351513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mooth L1 Loss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02915" y="3745160"/>
            <a:ext cx="11282169" cy="5272045"/>
          </a:xfrm>
          <a:custGeom>
            <a:avLst/>
            <a:gdLst/>
            <a:ahLst/>
            <a:cxnLst/>
            <a:rect r="r" b="b" t="t" l="l"/>
            <a:pathLst>
              <a:path h="5272045" w="11282169">
                <a:moveTo>
                  <a:pt x="0" y="0"/>
                </a:moveTo>
                <a:lnTo>
                  <a:pt x="11282170" y="0"/>
                </a:lnTo>
                <a:lnTo>
                  <a:pt x="11282170" y="5272045"/>
                </a:lnTo>
                <a:lnTo>
                  <a:pt x="0" y="5272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74" t="-8496" r="-1830" b="-2562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0383" y="2938710"/>
            <a:ext cx="849593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 Hyperparameters and Workflow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6342729"/>
            <a:chOff x="0" y="0"/>
            <a:chExt cx="1981414" cy="774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774313"/>
            </a:xfrm>
            <a:custGeom>
              <a:avLst/>
              <a:gdLst/>
              <a:ahLst/>
              <a:cxnLst/>
              <a:rect r="r" b="b" t="t" l="l"/>
              <a:pathLst>
                <a:path h="774313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764773"/>
                  </a:lnTo>
                  <a:cubicBezTo>
                    <a:pt x="1981414" y="770042"/>
                    <a:pt x="1977142" y="774313"/>
                    <a:pt x="1971874" y="774313"/>
                  </a:cubicBezTo>
                  <a:lnTo>
                    <a:pt x="9540" y="774313"/>
                  </a:lnTo>
                  <a:cubicBezTo>
                    <a:pt x="4271" y="774313"/>
                    <a:pt x="0" y="770042"/>
                    <a:pt x="0" y="76477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83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87436" y="3821375"/>
            <a:ext cx="13513128" cy="4932292"/>
          </a:xfrm>
          <a:custGeom>
            <a:avLst/>
            <a:gdLst/>
            <a:ahLst/>
            <a:cxnLst/>
            <a:rect r="r" b="b" t="t" l="l"/>
            <a:pathLst>
              <a:path h="4932292" w="13513128">
                <a:moveTo>
                  <a:pt x="0" y="0"/>
                </a:moveTo>
                <a:lnTo>
                  <a:pt x="13513128" y="0"/>
                </a:lnTo>
                <a:lnTo>
                  <a:pt x="13513128" y="4932291"/>
                </a:lnTo>
                <a:lnTo>
                  <a:pt x="0" y="4932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0383" y="2938710"/>
            <a:ext cx="849593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 Hyperparameters and Workflow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7006976"/>
            <a:chOff x="0" y="0"/>
            <a:chExt cx="1981414" cy="8554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855404"/>
            </a:xfrm>
            <a:custGeom>
              <a:avLst/>
              <a:gdLst/>
              <a:ahLst/>
              <a:cxnLst/>
              <a:rect r="r" b="b" t="t" l="l"/>
              <a:pathLst>
                <a:path h="855404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845864"/>
                  </a:lnTo>
                  <a:cubicBezTo>
                    <a:pt x="1981414" y="851133"/>
                    <a:pt x="1977142" y="855404"/>
                    <a:pt x="1971874" y="855404"/>
                  </a:cubicBezTo>
                  <a:lnTo>
                    <a:pt x="9540" y="855404"/>
                  </a:lnTo>
                  <a:cubicBezTo>
                    <a:pt x="4271" y="855404"/>
                    <a:pt x="0" y="851133"/>
                    <a:pt x="0" y="845864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912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74071" y="5047003"/>
            <a:ext cx="12739857" cy="4301192"/>
          </a:xfrm>
          <a:custGeom>
            <a:avLst/>
            <a:gdLst/>
            <a:ahLst/>
            <a:cxnLst/>
            <a:rect r="r" b="b" t="t" l="l"/>
            <a:pathLst>
              <a:path h="4301192" w="12739857">
                <a:moveTo>
                  <a:pt x="0" y="0"/>
                </a:moveTo>
                <a:lnTo>
                  <a:pt x="12739858" y="0"/>
                </a:lnTo>
                <a:lnTo>
                  <a:pt x="12739858" y="4301192"/>
                </a:lnTo>
                <a:lnTo>
                  <a:pt x="0" y="4301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8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57793" y="2983086"/>
            <a:ext cx="1421348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d)Evaluate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9126" y="4138953"/>
            <a:ext cx="1092065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 with 10 stocks and 31 products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5240509" cy="7351400"/>
            <a:chOff x="0" y="0"/>
            <a:chExt cx="1860544" cy="897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0544" cy="897451"/>
            </a:xfrm>
            <a:custGeom>
              <a:avLst/>
              <a:gdLst/>
              <a:ahLst/>
              <a:cxnLst/>
              <a:rect r="r" b="b" t="t" l="l"/>
              <a:pathLst>
                <a:path h="897451" w="1860544">
                  <a:moveTo>
                    <a:pt x="10160" y="0"/>
                  </a:moveTo>
                  <a:lnTo>
                    <a:pt x="1850385" y="0"/>
                  </a:lnTo>
                  <a:cubicBezTo>
                    <a:pt x="1853079" y="0"/>
                    <a:pt x="1855663" y="1070"/>
                    <a:pt x="1857569" y="2976"/>
                  </a:cubicBezTo>
                  <a:cubicBezTo>
                    <a:pt x="1859474" y="4881"/>
                    <a:pt x="1860544" y="7465"/>
                    <a:pt x="1860544" y="10160"/>
                  </a:cubicBezTo>
                  <a:lnTo>
                    <a:pt x="1860544" y="887291"/>
                  </a:lnTo>
                  <a:cubicBezTo>
                    <a:pt x="1860544" y="889986"/>
                    <a:pt x="1859474" y="892570"/>
                    <a:pt x="1857569" y="894475"/>
                  </a:cubicBezTo>
                  <a:cubicBezTo>
                    <a:pt x="1855663" y="896380"/>
                    <a:pt x="1853079" y="897451"/>
                    <a:pt x="1850385" y="897451"/>
                  </a:cubicBezTo>
                  <a:lnTo>
                    <a:pt x="10160" y="897451"/>
                  </a:lnTo>
                  <a:cubicBezTo>
                    <a:pt x="7465" y="897451"/>
                    <a:pt x="4881" y="896380"/>
                    <a:pt x="2976" y="894475"/>
                  </a:cubicBezTo>
                  <a:cubicBezTo>
                    <a:pt x="1070" y="892570"/>
                    <a:pt x="0" y="889986"/>
                    <a:pt x="0" y="887291"/>
                  </a:cubicBezTo>
                  <a:lnTo>
                    <a:pt x="0" y="10160"/>
                  </a:lnTo>
                  <a:cubicBezTo>
                    <a:pt x="0" y="7465"/>
                    <a:pt x="1070" y="4881"/>
                    <a:pt x="2976" y="2976"/>
                  </a:cubicBezTo>
                  <a:cubicBezTo>
                    <a:pt x="4881" y="1070"/>
                    <a:pt x="7465" y="0"/>
                    <a:pt x="10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0544" cy="954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50025" y="3143562"/>
            <a:ext cx="8721250" cy="654093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82395" y="5103245"/>
            <a:ext cx="496323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d) Evaluate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3109" y="6795166"/>
            <a:ext cx="4482519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 with 10 stocks and 31 products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6230600" cy="7006976"/>
            <a:chOff x="0" y="0"/>
            <a:chExt cx="1981414" cy="8554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1414" cy="855404"/>
            </a:xfrm>
            <a:custGeom>
              <a:avLst/>
              <a:gdLst/>
              <a:ahLst/>
              <a:cxnLst/>
              <a:rect r="r" b="b" t="t" l="l"/>
              <a:pathLst>
                <a:path h="855404" w="1981414">
                  <a:moveTo>
                    <a:pt x="9540" y="0"/>
                  </a:moveTo>
                  <a:lnTo>
                    <a:pt x="1971874" y="0"/>
                  </a:lnTo>
                  <a:cubicBezTo>
                    <a:pt x="1974404" y="0"/>
                    <a:pt x="1976830" y="1005"/>
                    <a:pt x="1978619" y="2794"/>
                  </a:cubicBezTo>
                  <a:cubicBezTo>
                    <a:pt x="1980408" y="4583"/>
                    <a:pt x="1981414" y="7010"/>
                    <a:pt x="1981414" y="9540"/>
                  </a:cubicBezTo>
                  <a:lnTo>
                    <a:pt x="1981414" y="845864"/>
                  </a:lnTo>
                  <a:cubicBezTo>
                    <a:pt x="1981414" y="851133"/>
                    <a:pt x="1977142" y="855404"/>
                    <a:pt x="1971874" y="855404"/>
                  </a:cubicBezTo>
                  <a:lnTo>
                    <a:pt x="9540" y="855404"/>
                  </a:lnTo>
                  <a:cubicBezTo>
                    <a:pt x="4271" y="855404"/>
                    <a:pt x="0" y="851133"/>
                    <a:pt x="0" y="845864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81414" cy="912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34941" y="4974174"/>
            <a:ext cx="12836334" cy="4284126"/>
          </a:xfrm>
          <a:custGeom>
            <a:avLst/>
            <a:gdLst/>
            <a:ahLst/>
            <a:cxnLst/>
            <a:rect r="r" b="b" t="t" l="l"/>
            <a:pathLst>
              <a:path h="4284126" w="12836334">
                <a:moveTo>
                  <a:pt x="0" y="0"/>
                </a:moveTo>
                <a:lnTo>
                  <a:pt x="12836334" y="0"/>
                </a:lnTo>
                <a:lnTo>
                  <a:pt x="12836334" y="4284126"/>
                </a:lnTo>
                <a:lnTo>
                  <a:pt x="0" y="4284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57793" y="2983086"/>
            <a:ext cx="1421348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d) Evaluate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9126" y="4138953"/>
            <a:ext cx="1092065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 with 10 stocks and 23 products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23052" y="7857692"/>
            <a:ext cx="9873235" cy="9662181"/>
          </a:xfrm>
          <a:custGeom>
            <a:avLst/>
            <a:gdLst/>
            <a:ahLst/>
            <a:cxnLst/>
            <a:rect r="r" b="b" t="t" l="l"/>
            <a:pathLst>
              <a:path h="9662181" w="9873235">
                <a:moveTo>
                  <a:pt x="9873235" y="0"/>
                </a:moveTo>
                <a:lnTo>
                  <a:pt x="0" y="0"/>
                </a:lnTo>
                <a:lnTo>
                  <a:pt x="0" y="9662180"/>
                </a:lnTo>
                <a:lnTo>
                  <a:pt x="9873235" y="9662180"/>
                </a:lnTo>
                <a:lnTo>
                  <a:pt x="9873235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5912" y="2450228"/>
            <a:ext cx="8650981" cy="5136520"/>
          </a:xfrm>
          <a:custGeom>
            <a:avLst/>
            <a:gdLst/>
            <a:ahLst/>
            <a:cxnLst/>
            <a:rect r="r" b="b" t="t" l="l"/>
            <a:pathLst>
              <a:path h="5136520" w="8650981">
                <a:moveTo>
                  <a:pt x="0" y="0"/>
                </a:moveTo>
                <a:lnTo>
                  <a:pt x="8650981" y="0"/>
                </a:lnTo>
                <a:lnTo>
                  <a:pt x="8650981" y="5136520"/>
                </a:lnTo>
                <a:lnTo>
                  <a:pt x="0" y="513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495048" y="2450228"/>
            <a:ext cx="8650981" cy="5136520"/>
          </a:xfrm>
          <a:custGeom>
            <a:avLst/>
            <a:gdLst/>
            <a:ahLst/>
            <a:cxnLst/>
            <a:rect r="r" b="b" t="t" l="l"/>
            <a:pathLst>
              <a:path h="5136520" w="8650981">
                <a:moveTo>
                  <a:pt x="0" y="0"/>
                </a:moveTo>
                <a:lnTo>
                  <a:pt x="8650981" y="0"/>
                </a:lnTo>
                <a:lnTo>
                  <a:pt x="8650981" y="5136520"/>
                </a:lnTo>
                <a:lnTo>
                  <a:pt x="0" y="5136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46876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68124" indent="-734062" lvl="1">
              <a:lnSpc>
                <a:spcPts val="6800"/>
              </a:lnSpc>
              <a:buAutoNum type="arabicPeriod" startAt="1"/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912" y="7692459"/>
            <a:ext cx="8650981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Source</a:t>
            </a: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https://baobinhduong.vn/loai-bo-lang-phi-trong-san-xuat-go-can-thiet-nhung-lung-tung--a43867.html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5048" y="7692459"/>
            <a:ext cx="8625500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Source</a:t>
            </a: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https://laodong.vn/thi-truong/nganh-go-lao-dao-doanh-nghiep-gap-rut-tim-may-moc-tinh-gon-san-xuat-1207627.ldo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2" y="1148058"/>
            <a:ext cx="11911245" cy="10278925"/>
          </a:xfrm>
          <a:custGeom>
            <a:avLst/>
            <a:gdLst/>
            <a:ahLst/>
            <a:cxnLst/>
            <a:rect r="r" b="b" t="t" l="l"/>
            <a:pathLst>
              <a:path h="10278925" w="11911245">
                <a:moveTo>
                  <a:pt x="0" y="0"/>
                </a:moveTo>
                <a:lnTo>
                  <a:pt x="11911246" y="0"/>
                </a:lnTo>
                <a:lnTo>
                  <a:pt x="11911246" y="10278925"/>
                </a:lnTo>
                <a:lnTo>
                  <a:pt x="0" y="1027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2186948">
            <a:off x="-96199" y="7386256"/>
            <a:ext cx="2631991" cy="26319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8099" y="28099"/>
              <a:ext cx="756602" cy="756602"/>
            </a:xfrm>
            <a:custGeom>
              <a:avLst/>
              <a:gdLst/>
              <a:ahLst/>
              <a:cxnLst/>
              <a:rect r="r" b="b" t="t" l="l"/>
              <a:pathLst>
                <a:path h="756602" w="756602">
                  <a:moveTo>
                    <a:pt x="396961" y="11883"/>
                  </a:moveTo>
                  <a:lnTo>
                    <a:pt x="488957" y="209004"/>
                  </a:lnTo>
                  <a:cubicBezTo>
                    <a:pt x="501010" y="234831"/>
                    <a:pt x="521771" y="255592"/>
                    <a:pt x="547598" y="267645"/>
                  </a:cubicBezTo>
                  <a:lnTo>
                    <a:pt x="744719" y="359641"/>
                  </a:lnTo>
                  <a:cubicBezTo>
                    <a:pt x="751968" y="363025"/>
                    <a:pt x="756602" y="370301"/>
                    <a:pt x="756602" y="378301"/>
                  </a:cubicBezTo>
                  <a:cubicBezTo>
                    <a:pt x="756602" y="386301"/>
                    <a:pt x="751968" y="393577"/>
                    <a:pt x="744719" y="396961"/>
                  </a:cubicBezTo>
                  <a:lnTo>
                    <a:pt x="547598" y="488957"/>
                  </a:lnTo>
                  <a:cubicBezTo>
                    <a:pt x="521771" y="501010"/>
                    <a:pt x="501010" y="521771"/>
                    <a:pt x="488957" y="547598"/>
                  </a:cubicBezTo>
                  <a:lnTo>
                    <a:pt x="396961" y="744719"/>
                  </a:lnTo>
                  <a:cubicBezTo>
                    <a:pt x="393577" y="751968"/>
                    <a:pt x="386301" y="756602"/>
                    <a:pt x="378301" y="756602"/>
                  </a:cubicBezTo>
                  <a:cubicBezTo>
                    <a:pt x="370301" y="756602"/>
                    <a:pt x="363025" y="751968"/>
                    <a:pt x="359641" y="744719"/>
                  </a:cubicBezTo>
                  <a:lnTo>
                    <a:pt x="267645" y="547598"/>
                  </a:lnTo>
                  <a:cubicBezTo>
                    <a:pt x="255592" y="521771"/>
                    <a:pt x="234831" y="501010"/>
                    <a:pt x="209004" y="488957"/>
                  </a:cubicBezTo>
                  <a:lnTo>
                    <a:pt x="11883" y="396961"/>
                  </a:lnTo>
                  <a:cubicBezTo>
                    <a:pt x="4634" y="393577"/>
                    <a:pt x="0" y="386301"/>
                    <a:pt x="0" y="378301"/>
                  </a:cubicBezTo>
                  <a:cubicBezTo>
                    <a:pt x="0" y="370301"/>
                    <a:pt x="4634" y="363025"/>
                    <a:pt x="11883" y="359641"/>
                  </a:cubicBezTo>
                  <a:lnTo>
                    <a:pt x="209004" y="267645"/>
                  </a:lnTo>
                  <a:cubicBezTo>
                    <a:pt x="234831" y="255592"/>
                    <a:pt x="255592" y="234831"/>
                    <a:pt x="267645" y="209004"/>
                  </a:cubicBezTo>
                  <a:lnTo>
                    <a:pt x="359641" y="11883"/>
                  </a:lnTo>
                  <a:cubicBezTo>
                    <a:pt x="363025" y="4634"/>
                    <a:pt x="370301" y="0"/>
                    <a:pt x="378301" y="0"/>
                  </a:cubicBezTo>
                  <a:cubicBezTo>
                    <a:pt x="386301" y="0"/>
                    <a:pt x="393577" y="4634"/>
                    <a:pt x="396961" y="118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8169472">
            <a:off x="13482094" y="-818188"/>
            <a:ext cx="5574228" cy="55742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67" y="13267"/>
              <a:ext cx="786265" cy="786265"/>
            </a:xfrm>
            <a:custGeom>
              <a:avLst/>
              <a:gdLst/>
              <a:ahLst/>
              <a:cxnLst/>
              <a:rect r="r" b="b" t="t" l="l"/>
              <a:pathLst>
                <a:path h="786265" w="786265">
                  <a:moveTo>
                    <a:pt x="401944" y="5611"/>
                  </a:moveTo>
                  <a:lnTo>
                    <a:pt x="513638" y="244939"/>
                  </a:lnTo>
                  <a:cubicBezTo>
                    <a:pt x="519329" y="257134"/>
                    <a:pt x="529132" y="266937"/>
                    <a:pt x="541327" y="272628"/>
                  </a:cubicBezTo>
                  <a:lnTo>
                    <a:pt x="780655" y="384322"/>
                  </a:lnTo>
                  <a:cubicBezTo>
                    <a:pt x="784078" y="385920"/>
                    <a:pt x="786265" y="389356"/>
                    <a:pt x="786265" y="393133"/>
                  </a:cubicBezTo>
                  <a:cubicBezTo>
                    <a:pt x="786265" y="396910"/>
                    <a:pt x="784078" y="400346"/>
                    <a:pt x="780655" y="401944"/>
                  </a:cubicBezTo>
                  <a:lnTo>
                    <a:pt x="541327" y="513638"/>
                  </a:lnTo>
                  <a:cubicBezTo>
                    <a:pt x="529132" y="519329"/>
                    <a:pt x="519329" y="529132"/>
                    <a:pt x="513638" y="541327"/>
                  </a:cubicBezTo>
                  <a:lnTo>
                    <a:pt x="401944" y="780655"/>
                  </a:lnTo>
                  <a:cubicBezTo>
                    <a:pt x="400346" y="784078"/>
                    <a:pt x="396910" y="786265"/>
                    <a:pt x="393133" y="786265"/>
                  </a:cubicBezTo>
                  <a:cubicBezTo>
                    <a:pt x="389356" y="786265"/>
                    <a:pt x="385920" y="784078"/>
                    <a:pt x="384322" y="780655"/>
                  </a:cubicBezTo>
                  <a:lnTo>
                    <a:pt x="272628" y="541327"/>
                  </a:lnTo>
                  <a:cubicBezTo>
                    <a:pt x="266937" y="529132"/>
                    <a:pt x="257134" y="519329"/>
                    <a:pt x="244939" y="513638"/>
                  </a:cubicBezTo>
                  <a:lnTo>
                    <a:pt x="5611" y="401944"/>
                  </a:lnTo>
                  <a:cubicBezTo>
                    <a:pt x="2188" y="400346"/>
                    <a:pt x="0" y="396910"/>
                    <a:pt x="0" y="393133"/>
                  </a:cubicBezTo>
                  <a:cubicBezTo>
                    <a:pt x="0" y="389356"/>
                    <a:pt x="2188" y="385920"/>
                    <a:pt x="5611" y="384322"/>
                  </a:cubicBezTo>
                  <a:lnTo>
                    <a:pt x="244939" y="272628"/>
                  </a:lnTo>
                  <a:cubicBezTo>
                    <a:pt x="257134" y="266937"/>
                    <a:pt x="266937" y="257134"/>
                    <a:pt x="272628" y="244939"/>
                  </a:cubicBezTo>
                  <a:lnTo>
                    <a:pt x="384322" y="5611"/>
                  </a:lnTo>
                  <a:cubicBezTo>
                    <a:pt x="385920" y="2188"/>
                    <a:pt x="389356" y="0"/>
                    <a:pt x="393133" y="0"/>
                  </a:cubicBezTo>
                  <a:cubicBezTo>
                    <a:pt x="396910" y="0"/>
                    <a:pt x="400346" y="2188"/>
                    <a:pt x="401944" y="56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8331"/>
            <a:ext cx="15240509" cy="7351400"/>
            <a:chOff x="0" y="0"/>
            <a:chExt cx="1860544" cy="897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0544" cy="897451"/>
            </a:xfrm>
            <a:custGeom>
              <a:avLst/>
              <a:gdLst/>
              <a:ahLst/>
              <a:cxnLst/>
              <a:rect r="r" b="b" t="t" l="l"/>
              <a:pathLst>
                <a:path h="897451" w="1860544">
                  <a:moveTo>
                    <a:pt x="10160" y="0"/>
                  </a:moveTo>
                  <a:lnTo>
                    <a:pt x="1850385" y="0"/>
                  </a:lnTo>
                  <a:cubicBezTo>
                    <a:pt x="1853079" y="0"/>
                    <a:pt x="1855663" y="1070"/>
                    <a:pt x="1857569" y="2976"/>
                  </a:cubicBezTo>
                  <a:cubicBezTo>
                    <a:pt x="1859474" y="4881"/>
                    <a:pt x="1860544" y="7465"/>
                    <a:pt x="1860544" y="10160"/>
                  </a:cubicBezTo>
                  <a:lnTo>
                    <a:pt x="1860544" y="887291"/>
                  </a:lnTo>
                  <a:cubicBezTo>
                    <a:pt x="1860544" y="889986"/>
                    <a:pt x="1859474" y="892570"/>
                    <a:pt x="1857569" y="894475"/>
                  </a:cubicBezTo>
                  <a:cubicBezTo>
                    <a:pt x="1855663" y="896380"/>
                    <a:pt x="1853079" y="897451"/>
                    <a:pt x="1850385" y="897451"/>
                  </a:cubicBezTo>
                  <a:lnTo>
                    <a:pt x="10160" y="897451"/>
                  </a:lnTo>
                  <a:cubicBezTo>
                    <a:pt x="7465" y="897451"/>
                    <a:pt x="4881" y="896380"/>
                    <a:pt x="2976" y="894475"/>
                  </a:cubicBezTo>
                  <a:cubicBezTo>
                    <a:pt x="1070" y="892570"/>
                    <a:pt x="0" y="889986"/>
                    <a:pt x="0" y="887291"/>
                  </a:cubicBezTo>
                  <a:lnTo>
                    <a:pt x="0" y="10160"/>
                  </a:lnTo>
                  <a:cubicBezTo>
                    <a:pt x="0" y="7465"/>
                    <a:pt x="1070" y="4881"/>
                    <a:pt x="2976" y="2976"/>
                  </a:cubicBezTo>
                  <a:cubicBezTo>
                    <a:pt x="4881" y="1070"/>
                    <a:pt x="7465" y="0"/>
                    <a:pt x="10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0544" cy="954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17921"/>
            <a:ext cx="162306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Actor-Critic Algorithms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66914" y="3149896"/>
            <a:ext cx="8704361" cy="652827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82395" y="5103245"/>
            <a:ext cx="496323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d) Evaluate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8838" y="7337177"/>
            <a:ext cx="4290346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 with 10 stocks and 23 products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DEMO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37366" y="2122083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2813847">
            <a:off x="2946298" y="-1766722"/>
            <a:ext cx="5135994" cy="51359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400" y="14400"/>
              <a:ext cx="784001" cy="784001"/>
            </a:xfrm>
            <a:custGeom>
              <a:avLst/>
              <a:gdLst/>
              <a:ahLst/>
              <a:cxnLst/>
              <a:rect r="r" b="b" t="t" l="l"/>
              <a:pathLst>
                <a:path h="784001" w="784001">
                  <a:moveTo>
                    <a:pt x="401562" y="6089"/>
                  </a:moveTo>
                  <a:lnTo>
                    <a:pt x="511753" y="242196"/>
                  </a:lnTo>
                  <a:cubicBezTo>
                    <a:pt x="517930" y="255431"/>
                    <a:pt x="528569" y="266070"/>
                    <a:pt x="541804" y="272247"/>
                  </a:cubicBezTo>
                  <a:lnTo>
                    <a:pt x="777911" y="382438"/>
                  </a:lnTo>
                  <a:cubicBezTo>
                    <a:pt x="781626" y="384172"/>
                    <a:pt x="784000" y="387900"/>
                    <a:pt x="784000" y="392000"/>
                  </a:cubicBezTo>
                  <a:cubicBezTo>
                    <a:pt x="784000" y="396100"/>
                    <a:pt x="781626" y="399828"/>
                    <a:pt x="777911" y="401562"/>
                  </a:cubicBezTo>
                  <a:lnTo>
                    <a:pt x="541804" y="511753"/>
                  </a:lnTo>
                  <a:cubicBezTo>
                    <a:pt x="528569" y="517930"/>
                    <a:pt x="517930" y="528569"/>
                    <a:pt x="511753" y="541804"/>
                  </a:cubicBezTo>
                  <a:lnTo>
                    <a:pt x="401562" y="777911"/>
                  </a:lnTo>
                  <a:cubicBezTo>
                    <a:pt x="399828" y="781626"/>
                    <a:pt x="396100" y="784000"/>
                    <a:pt x="392000" y="784000"/>
                  </a:cubicBezTo>
                  <a:cubicBezTo>
                    <a:pt x="387900" y="784000"/>
                    <a:pt x="384172" y="781626"/>
                    <a:pt x="382438" y="777911"/>
                  </a:cubicBezTo>
                  <a:lnTo>
                    <a:pt x="272247" y="541804"/>
                  </a:lnTo>
                  <a:cubicBezTo>
                    <a:pt x="266070" y="528569"/>
                    <a:pt x="255431" y="517930"/>
                    <a:pt x="242196" y="511753"/>
                  </a:cubicBezTo>
                  <a:lnTo>
                    <a:pt x="6089" y="401562"/>
                  </a:lnTo>
                  <a:cubicBezTo>
                    <a:pt x="2374" y="399828"/>
                    <a:pt x="0" y="396100"/>
                    <a:pt x="0" y="392000"/>
                  </a:cubicBezTo>
                  <a:cubicBezTo>
                    <a:pt x="0" y="387900"/>
                    <a:pt x="2374" y="384172"/>
                    <a:pt x="6089" y="382438"/>
                  </a:cubicBezTo>
                  <a:lnTo>
                    <a:pt x="242196" y="272247"/>
                  </a:lnTo>
                  <a:cubicBezTo>
                    <a:pt x="255431" y="266070"/>
                    <a:pt x="266070" y="255431"/>
                    <a:pt x="272247" y="242196"/>
                  </a:cubicBezTo>
                  <a:lnTo>
                    <a:pt x="382438" y="6089"/>
                  </a:lnTo>
                  <a:cubicBezTo>
                    <a:pt x="384172" y="2374"/>
                    <a:pt x="387900" y="0"/>
                    <a:pt x="392000" y="0"/>
                  </a:cubicBezTo>
                  <a:cubicBezTo>
                    <a:pt x="396100" y="0"/>
                    <a:pt x="399828" y="2374"/>
                    <a:pt x="401562" y="608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42923" y="-3327540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6384828">
            <a:off x="13061610" y="6554089"/>
            <a:ext cx="5570433" cy="55704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0988" y="4226428"/>
            <a:ext cx="15886023" cy="211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582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-88222">
            <a:off x="7355052" y="6725953"/>
            <a:ext cx="3176927" cy="31769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3279" y="23279"/>
              <a:ext cx="766242" cy="766242"/>
            </a:xfrm>
            <a:custGeom>
              <a:avLst/>
              <a:gdLst/>
              <a:ahLst/>
              <a:cxnLst/>
              <a:rect r="r" b="b" t="t" l="l"/>
              <a:pathLst>
                <a:path h="766242" w="766242">
                  <a:moveTo>
                    <a:pt x="398580" y="9845"/>
                  </a:moveTo>
                  <a:lnTo>
                    <a:pt x="496977" y="220682"/>
                  </a:lnTo>
                  <a:cubicBezTo>
                    <a:pt x="506963" y="242079"/>
                    <a:pt x="524163" y="259279"/>
                    <a:pt x="545560" y="269265"/>
                  </a:cubicBezTo>
                  <a:lnTo>
                    <a:pt x="756397" y="367662"/>
                  </a:lnTo>
                  <a:cubicBezTo>
                    <a:pt x="762403" y="370465"/>
                    <a:pt x="766242" y="376493"/>
                    <a:pt x="766242" y="383121"/>
                  </a:cubicBezTo>
                  <a:cubicBezTo>
                    <a:pt x="766242" y="389749"/>
                    <a:pt x="762403" y="395777"/>
                    <a:pt x="756397" y="398580"/>
                  </a:cubicBezTo>
                  <a:lnTo>
                    <a:pt x="545560" y="496977"/>
                  </a:lnTo>
                  <a:cubicBezTo>
                    <a:pt x="524163" y="506963"/>
                    <a:pt x="506963" y="524163"/>
                    <a:pt x="496977" y="545560"/>
                  </a:cubicBezTo>
                  <a:lnTo>
                    <a:pt x="398580" y="756397"/>
                  </a:lnTo>
                  <a:cubicBezTo>
                    <a:pt x="395777" y="762403"/>
                    <a:pt x="389749" y="766242"/>
                    <a:pt x="383121" y="766242"/>
                  </a:cubicBezTo>
                  <a:cubicBezTo>
                    <a:pt x="376493" y="766242"/>
                    <a:pt x="370465" y="762403"/>
                    <a:pt x="367662" y="756397"/>
                  </a:cubicBezTo>
                  <a:lnTo>
                    <a:pt x="269265" y="545560"/>
                  </a:lnTo>
                  <a:cubicBezTo>
                    <a:pt x="259279" y="524163"/>
                    <a:pt x="242079" y="506963"/>
                    <a:pt x="220682" y="496977"/>
                  </a:cubicBezTo>
                  <a:lnTo>
                    <a:pt x="9845" y="398580"/>
                  </a:lnTo>
                  <a:cubicBezTo>
                    <a:pt x="3839" y="395777"/>
                    <a:pt x="0" y="389749"/>
                    <a:pt x="0" y="383121"/>
                  </a:cubicBezTo>
                  <a:cubicBezTo>
                    <a:pt x="0" y="376493"/>
                    <a:pt x="3839" y="370465"/>
                    <a:pt x="9845" y="367662"/>
                  </a:cubicBezTo>
                  <a:lnTo>
                    <a:pt x="220682" y="269265"/>
                  </a:lnTo>
                  <a:cubicBezTo>
                    <a:pt x="242079" y="259279"/>
                    <a:pt x="259279" y="242079"/>
                    <a:pt x="269265" y="220682"/>
                  </a:cubicBezTo>
                  <a:lnTo>
                    <a:pt x="367662" y="9845"/>
                  </a:lnTo>
                  <a:cubicBezTo>
                    <a:pt x="370465" y="3839"/>
                    <a:pt x="376493" y="0"/>
                    <a:pt x="383121" y="0"/>
                  </a:cubicBezTo>
                  <a:cubicBezTo>
                    <a:pt x="389749" y="0"/>
                    <a:pt x="395777" y="3839"/>
                    <a:pt x="398580" y="984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556" y="1374911"/>
            <a:ext cx="5578219" cy="5564274"/>
          </a:xfrm>
          <a:custGeom>
            <a:avLst/>
            <a:gdLst/>
            <a:ahLst/>
            <a:cxnLst/>
            <a:rect r="r" b="b" t="t" l="l"/>
            <a:pathLst>
              <a:path h="5564274" w="5578219">
                <a:moveTo>
                  <a:pt x="0" y="0"/>
                </a:moveTo>
                <a:lnTo>
                  <a:pt x="5578219" y="0"/>
                </a:lnTo>
                <a:lnTo>
                  <a:pt x="5578219" y="5564274"/>
                </a:lnTo>
                <a:lnTo>
                  <a:pt x="0" y="556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27384" y="1374911"/>
            <a:ext cx="5404301" cy="5564274"/>
          </a:xfrm>
          <a:custGeom>
            <a:avLst/>
            <a:gdLst/>
            <a:ahLst/>
            <a:cxnLst/>
            <a:rect r="r" b="b" t="t" l="l"/>
            <a:pathLst>
              <a:path h="5564274" w="5404301">
                <a:moveTo>
                  <a:pt x="0" y="0"/>
                </a:moveTo>
                <a:lnTo>
                  <a:pt x="5404301" y="0"/>
                </a:lnTo>
                <a:lnTo>
                  <a:pt x="5404301" y="5564274"/>
                </a:lnTo>
                <a:lnTo>
                  <a:pt x="0" y="556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14300" cap="sq">
            <a:solidFill>
              <a:srgbClr val="DE2B2B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4510150" y="7119116"/>
            <a:ext cx="2177542" cy="2532025"/>
          </a:xfrm>
          <a:custGeom>
            <a:avLst/>
            <a:gdLst/>
            <a:ahLst/>
            <a:cxnLst/>
            <a:rect r="r" b="b" t="t" l="l"/>
            <a:pathLst>
              <a:path h="2532025" w="2177542">
                <a:moveTo>
                  <a:pt x="2177542" y="0"/>
                </a:moveTo>
                <a:lnTo>
                  <a:pt x="0" y="0"/>
                </a:lnTo>
                <a:lnTo>
                  <a:pt x="0" y="2532025"/>
                </a:lnTo>
                <a:lnTo>
                  <a:pt x="2177542" y="2532025"/>
                </a:lnTo>
                <a:lnTo>
                  <a:pt x="21775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468766"/>
            <a:ext cx="1396280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68124" indent="-734062" lvl="1">
              <a:lnSpc>
                <a:spcPts val="6800"/>
              </a:lnSpc>
              <a:buAutoNum type="arabicPeriod" startAt="1"/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 Introduction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23052" y="7857692"/>
            <a:ext cx="9873235" cy="9662181"/>
          </a:xfrm>
          <a:custGeom>
            <a:avLst/>
            <a:gdLst/>
            <a:ahLst/>
            <a:cxnLst/>
            <a:rect r="r" b="b" t="t" l="l"/>
            <a:pathLst>
              <a:path h="9662181" w="9873235">
                <a:moveTo>
                  <a:pt x="9873235" y="0"/>
                </a:moveTo>
                <a:lnTo>
                  <a:pt x="0" y="0"/>
                </a:lnTo>
                <a:lnTo>
                  <a:pt x="0" y="9662180"/>
                </a:lnTo>
                <a:lnTo>
                  <a:pt x="9873235" y="9662180"/>
                </a:lnTo>
                <a:lnTo>
                  <a:pt x="9873235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319556" y="7457216"/>
            <a:ext cx="13331658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the production of flooring, large wood blanks are often cut manually or according to fixed rules.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non-optimal arrangement of the cut pieces leads to significant material waste (the residual cannot be reused).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=&gt;&gt; This causes increased production costs, affecting price and sustainability.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5879" y="730574"/>
            <a:ext cx="12910465" cy="9700486"/>
          </a:xfrm>
          <a:custGeom>
            <a:avLst/>
            <a:gdLst/>
            <a:ahLst/>
            <a:cxnLst/>
            <a:rect r="r" b="b" t="t" l="l"/>
            <a:pathLst>
              <a:path h="9700486" w="12910465">
                <a:moveTo>
                  <a:pt x="0" y="0"/>
                </a:moveTo>
                <a:lnTo>
                  <a:pt x="12910465" y="0"/>
                </a:lnTo>
                <a:lnTo>
                  <a:pt x="12910465" y="9700486"/>
                </a:lnTo>
                <a:lnTo>
                  <a:pt x="0" y="970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613388" y="1255352"/>
            <a:ext cx="9226776" cy="9031648"/>
          </a:xfrm>
          <a:custGeom>
            <a:avLst/>
            <a:gdLst/>
            <a:ahLst/>
            <a:cxnLst/>
            <a:rect r="r" b="b" t="t" l="l"/>
            <a:pathLst>
              <a:path h="9031648" w="9226776">
                <a:moveTo>
                  <a:pt x="9226776" y="0"/>
                </a:moveTo>
                <a:lnTo>
                  <a:pt x="0" y="0"/>
                </a:lnTo>
                <a:lnTo>
                  <a:pt x="0" y="9031648"/>
                </a:lnTo>
                <a:lnTo>
                  <a:pt x="9226776" y="9031648"/>
                </a:lnTo>
                <a:lnTo>
                  <a:pt x="9226776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2813847">
            <a:off x="1387979" y="2796415"/>
            <a:ext cx="3262070" cy="32620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71" y="22671"/>
              <a:ext cx="767457" cy="767457"/>
            </a:xfrm>
            <a:custGeom>
              <a:avLst/>
              <a:gdLst/>
              <a:ahLst/>
              <a:cxnLst/>
              <a:rect r="r" b="b" t="t" l="l"/>
              <a:pathLst>
                <a:path h="767457" w="767457">
                  <a:moveTo>
                    <a:pt x="398784" y="9588"/>
                  </a:moveTo>
                  <a:lnTo>
                    <a:pt x="497989" y="222154"/>
                  </a:lnTo>
                  <a:cubicBezTo>
                    <a:pt x="507714" y="242993"/>
                    <a:pt x="524465" y="259744"/>
                    <a:pt x="545304" y="269469"/>
                  </a:cubicBezTo>
                  <a:lnTo>
                    <a:pt x="757870" y="368674"/>
                  </a:lnTo>
                  <a:cubicBezTo>
                    <a:pt x="763719" y="371403"/>
                    <a:pt x="767458" y="377274"/>
                    <a:pt x="767458" y="383729"/>
                  </a:cubicBezTo>
                  <a:cubicBezTo>
                    <a:pt x="767458" y="390184"/>
                    <a:pt x="763719" y="396055"/>
                    <a:pt x="757870" y="398784"/>
                  </a:cubicBezTo>
                  <a:lnTo>
                    <a:pt x="545304" y="497989"/>
                  </a:lnTo>
                  <a:cubicBezTo>
                    <a:pt x="524465" y="507714"/>
                    <a:pt x="507714" y="524465"/>
                    <a:pt x="497989" y="545304"/>
                  </a:cubicBezTo>
                  <a:lnTo>
                    <a:pt x="398784" y="757870"/>
                  </a:lnTo>
                  <a:cubicBezTo>
                    <a:pt x="396055" y="763719"/>
                    <a:pt x="390184" y="767458"/>
                    <a:pt x="383729" y="767458"/>
                  </a:cubicBezTo>
                  <a:cubicBezTo>
                    <a:pt x="377274" y="767458"/>
                    <a:pt x="371403" y="763719"/>
                    <a:pt x="368674" y="757870"/>
                  </a:cubicBezTo>
                  <a:lnTo>
                    <a:pt x="269469" y="545304"/>
                  </a:lnTo>
                  <a:cubicBezTo>
                    <a:pt x="259744" y="524465"/>
                    <a:pt x="242993" y="507714"/>
                    <a:pt x="222154" y="497989"/>
                  </a:cubicBezTo>
                  <a:lnTo>
                    <a:pt x="9588" y="398784"/>
                  </a:lnTo>
                  <a:cubicBezTo>
                    <a:pt x="3739" y="396055"/>
                    <a:pt x="0" y="390184"/>
                    <a:pt x="0" y="383729"/>
                  </a:cubicBezTo>
                  <a:cubicBezTo>
                    <a:pt x="0" y="377274"/>
                    <a:pt x="3739" y="371403"/>
                    <a:pt x="9588" y="368674"/>
                  </a:cubicBezTo>
                  <a:lnTo>
                    <a:pt x="222154" y="269469"/>
                  </a:lnTo>
                  <a:cubicBezTo>
                    <a:pt x="242993" y="259744"/>
                    <a:pt x="259744" y="242993"/>
                    <a:pt x="269469" y="222154"/>
                  </a:cubicBezTo>
                  <a:lnTo>
                    <a:pt x="368674" y="9588"/>
                  </a:lnTo>
                  <a:cubicBezTo>
                    <a:pt x="371403" y="3739"/>
                    <a:pt x="377274" y="0"/>
                    <a:pt x="383729" y="0"/>
                  </a:cubicBezTo>
                  <a:cubicBezTo>
                    <a:pt x="390184" y="0"/>
                    <a:pt x="396055" y="3739"/>
                    <a:pt x="398784" y="95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6073" y="317007"/>
            <a:ext cx="12914301" cy="10114053"/>
          </a:xfrm>
          <a:custGeom>
            <a:avLst/>
            <a:gdLst/>
            <a:ahLst/>
            <a:cxnLst/>
            <a:rect r="r" b="b" t="t" l="l"/>
            <a:pathLst>
              <a:path h="10114053" w="12914301">
                <a:moveTo>
                  <a:pt x="0" y="0"/>
                </a:moveTo>
                <a:lnTo>
                  <a:pt x="12914300" y="0"/>
                </a:lnTo>
                <a:lnTo>
                  <a:pt x="12914300" y="10114053"/>
                </a:lnTo>
                <a:lnTo>
                  <a:pt x="0" y="1011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6384828">
            <a:off x="13790481" y="-472774"/>
            <a:ext cx="5570433" cy="5570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277" y="13277"/>
              <a:ext cx="786247" cy="786247"/>
            </a:xfrm>
            <a:custGeom>
              <a:avLst/>
              <a:gdLst/>
              <a:ahLst/>
              <a:cxnLst/>
              <a:rect r="r" b="b" t="t" l="l"/>
              <a:pathLst>
                <a:path h="786247" w="786247">
                  <a:moveTo>
                    <a:pt x="401940" y="5614"/>
                  </a:moveTo>
                  <a:lnTo>
                    <a:pt x="513622" y="244916"/>
                  </a:lnTo>
                  <a:cubicBezTo>
                    <a:pt x="519317" y="257120"/>
                    <a:pt x="529126" y="266929"/>
                    <a:pt x="541330" y="272624"/>
                  </a:cubicBezTo>
                  <a:lnTo>
                    <a:pt x="780632" y="384306"/>
                  </a:lnTo>
                  <a:cubicBezTo>
                    <a:pt x="784057" y="385905"/>
                    <a:pt x="786246" y="389343"/>
                    <a:pt x="786246" y="393123"/>
                  </a:cubicBezTo>
                  <a:cubicBezTo>
                    <a:pt x="786246" y="396903"/>
                    <a:pt x="784057" y="400341"/>
                    <a:pt x="780632" y="401940"/>
                  </a:cubicBezTo>
                  <a:lnTo>
                    <a:pt x="541330" y="513622"/>
                  </a:lnTo>
                  <a:cubicBezTo>
                    <a:pt x="529126" y="519317"/>
                    <a:pt x="519317" y="529126"/>
                    <a:pt x="513622" y="541330"/>
                  </a:cubicBezTo>
                  <a:lnTo>
                    <a:pt x="401940" y="780632"/>
                  </a:lnTo>
                  <a:cubicBezTo>
                    <a:pt x="400341" y="784057"/>
                    <a:pt x="396903" y="786246"/>
                    <a:pt x="393123" y="786246"/>
                  </a:cubicBezTo>
                  <a:cubicBezTo>
                    <a:pt x="389343" y="786246"/>
                    <a:pt x="385905" y="784057"/>
                    <a:pt x="384306" y="780632"/>
                  </a:cubicBezTo>
                  <a:lnTo>
                    <a:pt x="272624" y="541330"/>
                  </a:lnTo>
                  <a:cubicBezTo>
                    <a:pt x="266929" y="529126"/>
                    <a:pt x="257120" y="519317"/>
                    <a:pt x="244916" y="513622"/>
                  </a:cubicBezTo>
                  <a:lnTo>
                    <a:pt x="5614" y="401940"/>
                  </a:lnTo>
                  <a:cubicBezTo>
                    <a:pt x="2189" y="400341"/>
                    <a:pt x="0" y="396903"/>
                    <a:pt x="0" y="393123"/>
                  </a:cubicBezTo>
                  <a:cubicBezTo>
                    <a:pt x="0" y="389343"/>
                    <a:pt x="2189" y="385905"/>
                    <a:pt x="5614" y="384306"/>
                  </a:cubicBezTo>
                  <a:lnTo>
                    <a:pt x="244916" y="272624"/>
                  </a:lnTo>
                  <a:cubicBezTo>
                    <a:pt x="257120" y="266929"/>
                    <a:pt x="266929" y="257120"/>
                    <a:pt x="272624" y="244916"/>
                  </a:cubicBezTo>
                  <a:lnTo>
                    <a:pt x="384306" y="5614"/>
                  </a:lnTo>
                  <a:cubicBezTo>
                    <a:pt x="385905" y="2189"/>
                    <a:pt x="389343" y="0"/>
                    <a:pt x="393123" y="0"/>
                  </a:cubicBezTo>
                  <a:cubicBezTo>
                    <a:pt x="396903" y="0"/>
                    <a:pt x="400341" y="2189"/>
                    <a:pt x="401940" y="56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5200"/>
                  </a:srgbClr>
                </a:gs>
                <a:gs pos="100000">
                  <a:srgbClr val="EDF0F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56340" y="2880707"/>
            <a:ext cx="7785878" cy="8178047"/>
          </a:xfrm>
          <a:custGeom>
            <a:avLst/>
            <a:gdLst/>
            <a:ahLst/>
            <a:cxnLst/>
            <a:rect r="r" b="b" t="t" l="l"/>
            <a:pathLst>
              <a:path h="8178047" w="7785878">
                <a:moveTo>
                  <a:pt x="0" y="0"/>
                </a:moveTo>
                <a:lnTo>
                  <a:pt x="7785877" y="0"/>
                </a:lnTo>
                <a:lnTo>
                  <a:pt x="7785877" y="8178047"/>
                </a:lnTo>
                <a:lnTo>
                  <a:pt x="0" y="817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56879" y="4307265"/>
            <a:ext cx="14518819" cy="125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39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  SOLUTION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029" y="9023358"/>
            <a:ext cx="2511114" cy="23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b="true" sz="1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CUTTING STOCK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09721" y="316158"/>
            <a:ext cx="4514111" cy="4731346"/>
          </a:xfrm>
          <a:custGeom>
            <a:avLst/>
            <a:gdLst/>
            <a:ahLst/>
            <a:cxnLst/>
            <a:rect r="r" b="b" t="t" l="l"/>
            <a:pathLst>
              <a:path h="4731346" w="4514111">
                <a:moveTo>
                  <a:pt x="0" y="0"/>
                </a:moveTo>
                <a:lnTo>
                  <a:pt x="4514111" y="0"/>
                </a:lnTo>
                <a:lnTo>
                  <a:pt x="4514111" y="4731346"/>
                </a:lnTo>
                <a:lnTo>
                  <a:pt x="0" y="473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017" r="0" b="-160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09721" y="5593251"/>
            <a:ext cx="4514111" cy="4350145"/>
          </a:xfrm>
          <a:custGeom>
            <a:avLst/>
            <a:gdLst/>
            <a:ahLst/>
            <a:cxnLst/>
            <a:rect r="r" b="b" t="t" l="l"/>
            <a:pathLst>
              <a:path h="4350145" w="4514111">
                <a:moveTo>
                  <a:pt x="0" y="0"/>
                </a:moveTo>
                <a:lnTo>
                  <a:pt x="4514111" y="0"/>
                </a:lnTo>
                <a:lnTo>
                  <a:pt x="4514111" y="4350144"/>
                </a:lnTo>
                <a:lnTo>
                  <a:pt x="0" y="435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745" t="0" r="-55052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3052" y="7857692"/>
            <a:ext cx="9873235" cy="9662181"/>
          </a:xfrm>
          <a:custGeom>
            <a:avLst/>
            <a:gdLst/>
            <a:ahLst/>
            <a:cxnLst/>
            <a:rect r="r" b="b" t="t" l="l"/>
            <a:pathLst>
              <a:path h="9662181" w="9873235">
                <a:moveTo>
                  <a:pt x="9873235" y="0"/>
                </a:moveTo>
                <a:lnTo>
                  <a:pt x="0" y="0"/>
                </a:lnTo>
                <a:lnTo>
                  <a:pt x="0" y="9662180"/>
                </a:lnTo>
                <a:lnTo>
                  <a:pt x="9873235" y="9662180"/>
                </a:lnTo>
                <a:lnTo>
                  <a:pt x="9873235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true" rot="-729714">
            <a:off x="8506603" y="7048310"/>
            <a:ext cx="2983576" cy="3221135"/>
          </a:xfrm>
          <a:custGeom>
            <a:avLst/>
            <a:gdLst/>
            <a:ahLst/>
            <a:cxnLst/>
            <a:rect r="r" b="b" t="t" l="l"/>
            <a:pathLst>
              <a:path h="3221135" w="2983576">
                <a:moveTo>
                  <a:pt x="0" y="3221135"/>
                </a:moveTo>
                <a:lnTo>
                  <a:pt x="2983576" y="3221135"/>
                </a:lnTo>
                <a:lnTo>
                  <a:pt x="2983576" y="0"/>
                </a:lnTo>
                <a:lnTo>
                  <a:pt x="0" y="0"/>
                </a:lnTo>
                <a:lnTo>
                  <a:pt x="0" y="322113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09721" y="2155295"/>
            <a:ext cx="3423785" cy="3025381"/>
          </a:xfrm>
          <a:custGeom>
            <a:avLst/>
            <a:gdLst/>
            <a:ahLst/>
            <a:cxnLst/>
            <a:rect r="r" b="b" t="t" l="l"/>
            <a:pathLst>
              <a:path h="3025381" w="3423785">
                <a:moveTo>
                  <a:pt x="0" y="0"/>
                </a:moveTo>
                <a:lnTo>
                  <a:pt x="3423785" y="0"/>
                </a:lnTo>
                <a:lnTo>
                  <a:pt x="3423785" y="3025381"/>
                </a:lnTo>
                <a:lnTo>
                  <a:pt x="0" y="302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098980"/>
            <a:ext cx="10898369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of traditional methods: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Cutting according to fixed rules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Not flexible, easy to create residuals that cannot be reused.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 sorting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Dependent on experience, inconsistent, difficult to expand.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216" y="6085190"/>
            <a:ext cx="11308505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Need a solution that can learn from experience.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Need the ability to make decisions according to action sequences.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Need to adapt flexibly to input data.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6527" y="6082422"/>
            <a:ext cx="454689" cy="454689"/>
          </a:xfrm>
          <a:custGeom>
            <a:avLst/>
            <a:gdLst/>
            <a:ahLst/>
            <a:cxnLst/>
            <a:rect r="r" b="b" t="t" l="l"/>
            <a:pathLst>
              <a:path h="454689" w="454689">
                <a:moveTo>
                  <a:pt x="0" y="0"/>
                </a:moveTo>
                <a:lnTo>
                  <a:pt x="454689" y="0"/>
                </a:lnTo>
                <a:lnTo>
                  <a:pt x="454689" y="454689"/>
                </a:lnTo>
                <a:lnTo>
                  <a:pt x="0" y="454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6527" y="2082237"/>
            <a:ext cx="454689" cy="454689"/>
          </a:xfrm>
          <a:custGeom>
            <a:avLst/>
            <a:gdLst/>
            <a:ahLst/>
            <a:cxnLst/>
            <a:rect r="r" b="b" t="t" l="l"/>
            <a:pathLst>
              <a:path h="454689" w="454689">
                <a:moveTo>
                  <a:pt x="0" y="0"/>
                </a:moveTo>
                <a:lnTo>
                  <a:pt x="454689" y="0"/>
                </a:lnTo>
                <a:lnTo>
                  <a:pt x="454689" y="454689"/>
                </a:lnTo>
                <a:lnTo>
                  <a:pt x="0" y="454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11886"/>
            <a:ext cx="13962808" cy="9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Solution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0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97047">
            <a:off x="15683639" y="-1308718"/>
            <a:ext cx="4933423" cy="49334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991" y="14991"/>
              <a:ext cx="782818" cy="782818"/>
            </a:xfrm>
            <a:custGeom>
              <a:avLst/>
              <a:gdLst/>
              <a:ahLst/>
              <a:cxnLst/>
              <a:rect r="r" b="b" t="t" l="l"/>
              <a:pathLst>
                <a:path h="782818" w="782818">
                  <a:moveTo>
                    <a:pt x="401364" y="6340"/>
                  </a:moveTo>
                  <a:lnTo>
                    <a:pt x="510769" y="240763"/>
                  </a:lnTo>
                  <a:cubicBezTo>
                    <a:pt x="517200" y="254542"/>
                    <a:pt x="528276" y="265618"/>
                    <a:pt x="542055" y="272049"/>
                  </a:cubicBezTo>
                  <a:lnTo>
                    <a:pt x="776478" y="381454"/>
                  </a:lnTo>
                  <a:cubicBezTo>
                    <a:pt x="780346" y="383259"/>
                    <a:pt x="782818" y="387141"/>
                    <a:pt x="782818" y="391409"/>
                  </a:cubicBezTo>
                  <a:cubicBezTo>
                    <a:pt x="782818" y="395677"/>
                    <a:pt x="780346" y="399559"/>
                    <a:pt x="776478" y="401364"/>
                  </a:cubicBezTo>
                  <a:lnTo>
                    <a:pt x="542055" y="510769"/>
                  </a:lnTo>
                  <a:cubicBezTo>
                    <a:pt x="528276" y="517200"/>
                    <a:pt x="517200" y="528276"/>
                    <a:pt x="510769" y="542055"/>
                  </a:cubicBezTo>
                  <a:lnTo>
                    <a:pt x="401364" y="776478"/>
                  </a:lnTo>
                  <a:cubicBezTo>
                    <a:pt x="399559" y="780346"/>
                    <a:pt x="395677" y="782818"/>
                    <a:pt x="391409" y="782818"/>
                  </a:cubicBezTo>
                  <a:cubicBezTo>
                    <a:pt x="387141" y="782818"/>
                    <a:pt x="383259" y="780346"/>
                    <a:pt x="381454" y="776478"/>
                  </a:cubicBezTo>
                  <a:lnTo>
                    <a:pt x="272049" y="542055"/>
                  </a:lnTo>
                  <a:cubicBezTo>
                    <a:pt x="265618" y="528276"/>
                    <a:pt x="254542" y="517200"/>
                    <a:pt x="240763" y="510769"/>
                  </a:cubicBezTo>
                  <a:lnTo>
                    <a:pt x="6340" y="401364"/>
                  </a:lnTo>
                  <a:cubicBezTo>
                    <a:pt x="2472" y="399559"/>
                    <a:pt x="0" y="395677"/>
                    <a:pt x="0" y="391409"/>
                  </a:cubicBezTo>
                  <a:cubicBezTo>
                    <a:pt x="0" y="387141"/>
                    <a:pt x="2472" y="383259"/>
                    <a:pt x="6340" y="381454"/>
                  </a:cubicBezTo>
                  <a:lnTo>
                    <a:pt x="240763" y="272049"/>
                  </a:lnTo>
                  <a:cubicBezTo>
                    <a:pt x="254542" y="265618"/>
                    <a:pt x="265618" y="254542"/>
                    <a:pt x="272049" y="240763"/>
                  </a:cubicBezTo>
                  <a:lnTo>
                    <a:pt x="381454" y="6340"/>
                  </a:lnTo>
                  <a:cubicBezTo>
                    <a:pt x="383259" y="2472"/>
                    <a:pt x="387141" y="0"/>
                    <a:pt x="391409" y="0"/>
                  </a:cubicBezTo>
                  <a:cubicBezTo>
                    <a:pt x="395677" y="0"/>
                    <a:pt x="399559" y="2472"/>
                    <a:pt x="401364" y="63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80000"/>
                  </a:srgbClr>
                </a:gs>
                <a:gs pos="100000">
                  <a:srgbClr val="EDF0F6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44779" y="2680372"/>
            <a:ext cx="11036216" cy="638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Learning from experience: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Agent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interacts with the wood cutting environment.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Learning through "trial - error - improvement".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the excess wood area and the number of blanks used.</a:t>
            </a:r>
          </a:p>
          <a:p>
            <a:pPr algn="l">
              <a:lnSpc>
                <a:spcPts val="4249"/>
              </a:lnSpc>
            </a:pP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Decision making according to the action chain: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RL optimizes the overall cutting action chain.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Considering long-term benefits, accepting short-term sacrifices.</a:t>
            </a:r>
          </a:p>
          <a:p>
            <a:pPr algn="l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Efficient when cutting large, multi-sized blanks.</a:t>
            </a:r>
          </a:p>
          <a:p>
            <a:pPr algn="l">
              <a:lnSpc>
                <a:spcPts val="424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71275" y="210453"/>
            <a:ext cx="2449274" cy="955217"/>
          </a:xfrm>
          <a:custGeom>
            <a:avLst/>
            <a:gdLst/>
            <a:ahLst/>
            <a:cxnLst/>
            <a:rect r="r" b="b" t="t" l="l"/>
            <a:pathLst>
              <a:path h="955217" w="2449274">
                <a:moveTo>
                  <a:pt x="0" y="0"/>
                </a:moveTo>
                <a:lnTo>
                  <a:pt x="2449274" y="0"/>
                </a:lnTo>
                <a:lnTo>
                  <a:pt x="2449274" y="955217"/>
                </a:lnTo>
                <a:lnTo>
                  <a:pt x="0" y="95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8774" y="2823247"/>
            <a:ext cx="5471268" cy="5759229"/>
          </a:xfrm>
          <a:custGeom>
            <a:avLst/>
            <a:gdLst/>
            <a:ahLst/>
            <a:cxnLst/>
            <a:rect r="r" b="b" t="t" l="l"/>
            <a:pathLst>
              <a:path h="5759229" w="5471268">
                <a:moveTo>
                  <a:pt x="0" y="0"/>
                </a:moveTo>
                <a:lnTo>
                  <a:pt x="5471268" y="0"/>
                </a:lnTo>
                <a:lnTo>
                  <a:pt x="5471268" y="5759230"/>
                </a:lnTo>
                <a:lnTo>
                  <a:pt x="0" y="575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047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44779" y="1788472"/>
            <a:ext cx="17443221" cy="53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Reinforcement Learning in the Cutting Stock problem of cutting wood flooring: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1886"/>
            <a:ext cx="13962808" cy="9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2. Solution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DAGiWMeB0ao</dc:identifier>
  <dcterms:modified xsi:type="dcterms:W3CDTF">2011-08-01T06:04:30Z</dcterms:modified>
  <cp:revision>1</cp:revision>
  <dc:title>Group 5 - AI17C</dc:title>
</cp:coreProperties>
</file>